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96" r:id="rId3"/>
    <p:sldId id="273" r:id="rId4"/>
    <p:sldId id="257" r:id="rId5"/>
    <p:sldId id="293" r:id="rId6"/>
    <p:sldId id="294" r:id="rId7"/>
    <p:sldId id="274" r:id="rId8"/>
    <p:sldId id="275" r:id="rId9"/>
    <p:sldId id="286" r:id="rId10"/>
    <p:sldId id="259" r:id="rId11"/>
    <p:sldId id="288" r:id="rId12"/>
    <p:sldId id="260" r:id="rId13"/>
    <p:sldId id="289" r:id="rId14"/>
    <p:sldId id="261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8" r:id="rId24"/>
    <p:sldId id="281" r:id="rId25"/>
    <p:sldId id="283" r:id="rId26"/>
    <p:sldId id="284" r:id="rId27"/>
    <p:sldId id="271" r:id="rId28"/>
    <p:sldId id="27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6" autoAdjust="0"/>
    <p:restoredTop sz="88230" autoAdjust="0"/>
  </p:normalViewPr>
  <p:slideViewPr>
    <p:cSldViewPr snapToGrid="0">
      <p:cViewPr varScale="1">
        <p:scale>
          <a:sx n="143" d="100"/>
          <a:sy n="143" d="100"/>
        </p:scale>
        <p:origin x="311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A56FB-5824-45E6-9855-CEE045BC6D1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092CA-9ACB-4F0B-931D-7AFA8BD8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NOTE: </a:t>
            </a:r>
            <a:r>
              <a:rPr lang="en-US" b="0" i="1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This material addresses the specific challenges of pastoral wives. For the husband of a female pastor, feel free to glean any wisdom that applies to your situation.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08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Straight body shape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Proportionally dress the top and bottom of your body while enhancing your waist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Pear body type: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hips are larger than the bust, and the waist gradually slopes out to the hips.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11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key to dressing a Spoon body type is to draw attention to your upper body while deemphasizing your tummy and hips to create a more balanced appearance and create the illusion of an hourglass figure. Tops with empire waists.</a:t>
            </a:r>
          </a:p>
          <a:p>
            <a:r>
              <a:rPr lang="en-US" dirty="0">
                <a:effectLst/>
              </a:rPr>
              <a:t>Off the shoulder, boat-neck tops, wide V or U necks.</a:t>
            </a:r>
          </a:p>
          <a:p>
            <a:r>
              <a:rPr lang="en-US" dirty="0">
                <a:effectLst/>
              </a:rPr>
              <a:t>Tops with ruching or embellishments around the bust.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Slide 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49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 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83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6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</a:t>
            </a:r>
            <a:r>
              <a:rPr lang="en-US" baseline="0" dirty="0"/>
              <a:t>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4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</a:t>
            </a:r>
            <a:r>
              <a:rPr lang="en-US" baseline="0" dirty="0"/>
              <a:t>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91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52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0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 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0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</a:t>
            </a:r>
            <a:r>
              <a:rPr lang="en-US" baseline="0" dirty="0"/>
              <a:t> slide.</a:t>
            </a:r>
          </a:p>
          <a:p>
            <a:endParaRPr lang="en-US" baseline="0" dirty="0"/>
          </a:p>
          <a:p>
            <a:r>
              <a:rPr lang="en-US" baseline="0" dirty="0"/>
              <a:t>Slide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9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 </a:t>
            </a:r>
          </a:p>
          <a:p>
            <a:endParaRPr lang="en-US" dirty="0"/>
          </a:p>
          <a:p>
            <a:r>
              <a:rPr lang="en-US" dirty="0"/>
              <a:t>Slide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6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quote. </a:t>
            </a:r>
          </a:p>
          <a:p>
            <a:endParaRPr lang="en-US" dirty="0"/>
          </a:p>
          <a:p>
            <a:r>
              <a:rPr lang="en-US" dirty="0"/>
              <a:t>Slide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436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like manner also, that women adorn themselves in modest apparel, with shamefacedness and sobriety; not with </a:t>
            </a:r>
            <a:r>
              <a:rPr lang="en-US" dirty="0" err="1"/>
              <a:t>broided</a:t>
            </a:r>
            <a:r>
              <a:rPr lang="en-US" dirty="0"/>
              <a:t> hair, or gold, or pearls, or costly array;</a:t>
            </a:r>
          </a:p>
          <a:p>
            <a:r>
              <a:rPr lang="en-US" baseline="30000" dirty="0"/>
              <a:t>10 </a:t>
            </a:r>
            <a:r>
              <a:rPr lang="en-US" dirty="0"/>
              <a:t>But (which </a:t>
            </a:r>
            <a:r>
              <a:rPr lang="en-US" dirty="0" err="1"/>
              <a:t>becometh</a:t>
            </a:r>
            <a:r>
              <a:rPr lang="en-US" dirty="0"/>
              <a:t> women professing godliness) with good works. 1 Tim. 2: 9, 10.</a:t>
            </a:r>
          </a:p>
          <a:p>
            <a:endParaRPr lang="en-US" dirty="0"/>
          </a:p>
          <a:p>
            <a:r>
              <a:rPr lang="en-US" dirty="0"/>
              <a:t>Slide 23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078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86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</a:t>
            </a:r>
            <a:r>
              <a:rPr lang="en-US" baseline="0" dirty="0"/>
              <a:t>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89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 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062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 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150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Whose adorning let it not be that outward adorning of plaiting the hair, and of wearing of gold, or of putting on of apparel.</a:t>
            </a:r>
            <a:r>
              <a:rPr lang="en-US" baseline="0" dirty="0"/>
              <a:t> 1 Peter 3: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18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Whenever we have to go out, there are certain questions on our minds: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to Wear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not to wear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to wear it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you hope to achieve</a:t>
            </a:r>
          </a:p>
          <a:p>
            <a:endParaRPr lang="en-US" dirty="0"/>
          </a:p>
          <a:p>
            <a:r>
              <a:rPr lang="en-US" dirty="0"/>
              <a:t>Slide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022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judge us by our appearance. Our appearance can affect our performance. We have only one chance to make a good first impression. By our dress, we represent Christ.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41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He looks</a:t>
            </a:r>
            <a:r>
              <a:rPr lang="en-US" baseline="0" dirty="0"/>
              <a:t> good and she does not.</a:t>
            </a:r>
          </a:p>
          <a:p>
            <a:pPr marL="228600" indent="-228600">
              <a:buAutoNum type="arabicPeriod"/>
            </a:pPr>
            <a:r>
              <a:rPr lang="en-US" baseline="0" dirty="0"/>
              <a:t>He looks bad and she does not.</a:t>
            </a:r>
          </a:p>
          <a:p>
            <a:pPr marL="228600" indent="-228600">
              <a:buAutoNum type="arabicPeriod"/>
            </a:pPr>
            <a:r>
              <a:rPr lang="en-US" baseline="0" dirty="0"/>
              <a:t>Neither looks good.</a:t>
            </a:r>
          </a:p>
          <a:p>
            <a:pPr marL="0" indent="0">
              <a:buNone/>
            </a:pPr>
            <a:endParaRPr lang="en-US" baseline="0" dirty="0"/>
          </a:p>
          <a:p>
            <a:pPr marL="0" indent="0">
              <a:buNone/>
            </a:pPr>
            <a:r>
              <a:rPr lang="en-US" baseline="0" dirty="0"/>
              <a:t>Slide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95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Better to have</a:t>
            </a:r>
            <a:r>
              <a:rPr lang="en-US" baseline="0" dirty="0"/>
              <a:t> a few good suits than a lot of cheap outfits.</a:t>
            </a:r>
          </a:p>
          <a:p>
            <a:r>
              <a:rPr lang="en-US" baseline="0" dirty="0"/>
              <a:t>Notice how the priests were instructed (in the OT) to dress. Exodus 28: 2. “And thou shalt make holy garments for Aaron, thy brother, for glory and for beauty.” “Make sacred garments for your brother, Aaron to give him dignity and  honor.’ NIV</a:t>
            </a:r>
          </a:p>
          <a:p>
            <a:endParaRPr lang="en-US" baseline="0" dirty="0"/>
          </a:p>
          <a:p>
            <a:r>
              <a:rPr lang="en-US" baseline="0" dirty="0"/>
              <a:t>Slide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29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 </a:t>
            </a:r>
          </a:p>
          <a:p>
            <a:endParaRPr lang="en-US" dirty="0"/>
          </a:p>
          <a:p>
            <a:r>
              <a:rPr lang="en-US" dirty="0"/>
              <a:t>Slide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70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47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slide.</a:t>
            </a:r>
          </a:p>
          <a:p>
            <a:endParaRPr lang="en-US" dirty="0"/>
          </a:p>
          <a:p>
            <a:r>
              <a:rPr lang="en-US" dirty="0"/>
              <a:t>Slide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92CA-9ACB-4F0B-931D-7AFA8BD8C6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8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THE PASTOR’S WIFE AND HER DRESS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altLang="en-US" dirty="0"/>
              <a:t>Gloria Trotman, PhD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74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74725"/>
            <a:ext cx="10131425" cy="3464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C000"/>
                </a:solidFill>
              </a:rPr>
              <a:t>Straight Body Shape: </a:t>
            </a:r>
          </a:p>
          <a:p>
            <a:pPr marL="0" indent="0">
              <a:buNone/>
            </a:pPr>
            <a:r>
              <a:rPr lang="en-US" sz="3600" dirty="0"/>
              <a:t>The bust and hips are basically the same size.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C000"/>
                </a:solidFill>
              </a:rPr>
              <a:t>Pear Body Type: </a:t>
            </a:r>
          </a:p>
          <a:p>
            <a:pPr marL="0" indent="0">
              <a:buNone/>
            </a:pPr>
            <a:r>
              <a:rPr lang="en-US" sz="3600" dirty="0"/>
              <a:t>The hips are larger than the bust, and the waist gradually slopes out to the hips. </a:t>
            </a:r>
          </a:p>
          <a:p>
            <a:pPr marL="0" indent="0">
              <a:buNone/>
            </a:pP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64513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190" y="1013883"/>
            <a:ext cx="10131425" cy="4830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C000"/>
                </a:solidFill>
              </a:rPr>
              <a:t>Spoon Body Type:</a:t>
            </a:r>
          </a:p>
          <a:p>
            <a:pPr marL="0" indent="0">
              <a:buNone/>
            </a:pPr>
            <a:r>
              <a:rPr lang="en-US" sz="3600" dirty="0"/>
              <a:t>The hips are larger than the bust and the hips have a “shelf” appearance.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C000"/>
                </a:solidFill>
              </a:rPr>
              <a:t>The Hourglass Shape: </a:t>
            </a:r>
          </a:p>
          <a:p>
            <a:pPr marL="0" indent="0">
              <a:buNone/>
            </a:pPr>
            <a:r>
              <a:rPr lang="en-US" sz="3600" dirty="0"/>
              <a:t>This is the shape women would tend to die for. The bust and hips are basically the same size and your waist is well defined.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21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Flattering fabrics?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71600"/>
            <a:ext cx="10131425" cy="5323114"/>
          </a:xfrm>
        </p:spPr>
        <p:txBody>
          <a:bodyPr>
            <a:normAutofit/>
          </a:bodyPr>
          <a:lstStyle/>
          <a:p>
            <a:endParaRPr lang="en-US" altLang="en-US" sz="4400" dirty="0"/>
          </a:p>
          <a:p>
            <a:r>
              <a:rPr lang="en-US" altLang="en-US" sz="3600" dirty="0"/>
              <a:t>Heavy, coarse material makes us look fat.</a:t>
            </a:r>
          </a:p>
          <a:p>
            <a:r>
              <a:rPr lang="en-US" altLang="en-US" sz="3600" dirty="0"/>
              <a:t>Shiny material, satin, velvet make us look bigger. </a:t>
            </a:r>
          </a:p>
          <a:p>
            <a:r>
              <a:rPr lang="en-US" altLang="en-US" sz="3600" dirty="0"/>
              <a:t>Gabardine, cotton knit, not-shiny material look good on everyone.</a:t>
            </a:r>
          </a:p>
          <a:p>
            <a:r>
              <a:rPr lang="en-US" altLang="en-US" sz="4300" dirty="0"/>
              <a:t>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36181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71600"/>
            <a:ext cx="10131425" cy="4403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/>
              <a:t> </a:t>
            </a:r>
            <a:endParaRPr lang="en-US" altLang="en-US" sz="3600" dirty="0"/>
          </a:p>
          <a:p>
            <a:r>
              <a:rPr lang="en-US" altLang="en-US" sz="3600" dirty="0"/>
              <a:t>Sheers, ruffles, frills add size to our bodies</a:t>
            </a:r>
          </a:p>
          <a:p>
            <a:r>
              <a:rPr lang="en-US" altLang="en-US" sz="3600" dirty="0"/>
              <a:t>Clothes that cling to our bodies show our r</a:t>
            </a:r>
            <a:r>
              <a:rPr lang="en-US" altLang="en-US" sz="3600" b="1" dirty="0"/>
              <a:t>eal </a:t>
            </a:r>
            <a:r>
              <a:rPr lang="en-US" altLang="en-US" sz="3600" dirty="0"/>
              <a:t>size--  Too large or too slim.</a:t>
            </a:r>
          </a:p>
          <a:p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53505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808" y="685800"/>
            <a:ext cx="7448384" cy="1456267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b="1" dirty="0"/>
              <a:t>Determining our Style and Taste in Clothes</a:t>
            </a:r>
            <a:br>
              <a:rPr lang="en-US" alt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Age</a:t>
            </a:r>
          </a:p>
          <a:p>
            <a:r>
              <a:rPr lang="en-US" altLang="en-US" sz="3600" dirty="0"/>
              <a:t>Job </a:t>
            </a:r>
          </a:p>
          <a:p>
            <a:r>
              <a:rPr lang="en-US" altLang="en-US" sz="3600" dirty="0"/>
              <a:t>Spouse’s position</a:t>
            </a:r>
          </a:p>
        </p:txBody>
      </p:sp>
    </p:spTree>
    <p:extLst>
      <p:ext uri="{BB962C8B-B14F-4D97-AF65-F5344CB8AC3E}">
        <p14:creationId xmlns:p14="http://schemas.microsoft.com/office/powerpoint/2010/main" val="3733503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The importance of color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Color influences how we feel and how others feel.</a:t>
            </a:r>
          </a:p>
          <a:p>
            <a:pPr lvl="1"/>
            <a:r>
              <a:rPr lang="en-US" altLang="en-US" sz="3600" dirty="0"/>
              <a:t>Quiet, calm</a:t>
            </a:r>
          </a:p>
          <a:p>
            <a:pPr lvl="1"/>
            <a:r>
              <a:rPr lang="en-US" altLang="en-US" sz="3600" dirty="0"/>
              <a:t>Cheerful      </a:t>
            </a:r>
          </a:p>
        </p:txBody>
      </p:sp>
    </p:spTree>
    <p:extLst>
      <p:ext uri="{BB962C8B-B14F-4D97-AF65-F5344CB8AC3E}">
        <p14:creationId xmlns:p14="http://schemas.microsoft.com/office/powerpoint/2010/main" val="1603022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16880"/>
            <a:ext cx="10131425" cy="2784510"/>
          </a:xfrm>
        </p:spPr>
        <p:txBody>
          <a:bodyPr>
            <a:normAutofit lnSpcReduction="10000"/>
          </a:bodyPr>
          <a:lstStyle/>
          <a:p>
            <a:r>
              <a:rPr lang="en-US" altLang="en-US" sz="3600" dirty="0"/>
              <a:t>Color captures the attention of others.</a:t>
            </a:r>
          </a:p>
          <a:p>
            <a:r>
              <a:rPr lang="en-US" altLang="en-US" sz="3600" dirty="0"/>
              <a:t>The color test</a:t>
            </a:r>
          </a:p>
          <a:p>
            <a:r>
              <a:rPr lang="en-US" altLang="en-US" sz="3600" dirty="0"/>
              <a:t>Other people’s comments</a:t>
            </a:r>
          </a:p>
          <a:p>
            <a:r>
              <a:rPr lang="en-US" altLang="en-US" sz="3600" dirty="0"/>
              <a:t>Your own feelings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58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408215"/>
            <a:ext cx="8345904" cy="1469572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/>
              <a:t>					Accessories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91916"/>
            <a:ext cx="11185357" cy="5153813"/>
          </a:xfrm>
        </p:spPr>
        <p:txBody>
          <a:bodyPr>
            <a:normAutofit fontScale="40000" lnSpcReduction="20000"/>
          </a:bodyPr>
          <a:lstStyle/>
          <a:p>
            <a:endParaRPr lang="en-US" altLang="en-US" sz="5800" dirty="0"/>
          </a:p>
          <a:p>
            <a:r>
              <a:rPr lang="en-US" altLang="en-US" sz="7600" dirty="0"/>
              <a:t>Anything that is more than our basic outfit – suit and blouse, or dress</a:t>
            </a:r>
          </a:p>
          <a:p>
            <a:r>
              <a:rPr lang="en-US" altLang="en-US" sz="7600" dirty="0"/>
              <a:t>The popular Point System (11 – 13 points )</a:t>
            </a:r>
          </a:p>
          <a:p>
            <a:pPr lvl="1"/>
            <a:r>
              <a:rPr lang="en-US" altLang="en-US" sz="7400" dirty="0"/>
              <a:t>If you assign points to each item of your dress, you will hardly be over-dressed. Gloves, ornaments, bows, and buttons all get points. </a:t>
            </a:r>
          </a:p>
          <a:p>
            <a:pPr lvl="1"/>
            <a:r>
              <a:rPr lang="en-US" altLang="en-US" sz="7400" dirty="0"/>
              <a:t>Less than 8 points = under-dressed </a:t>
            </a:r>
          </a:p>
          <a:p>
            <a:r>
              <a:rPr lang="en-US" altLang="en-US" sz="7600" dirty="0"/>
              <a:t>Think about what fits your personality.</a:t>
            </a:r>
          </a:p>
          <a:p>
            <a:r>
              <a:rPr lang="en-US" altLang="en-US" sz="7600" dirty="0"/>
              <a:t>Think about the mood you want (business, casual, party going, beach)</a:t>
            </a:r>
            <a:endParaRPr lang="en-US" altLang="en-US" sz="7600" b="1" dirty="0"/>
          </a:p>
          <a:p>
            <a:endParaRPr lang="en-US" altLang="en-US" sz="64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934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				Dressing without much 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600" b="1" dirty="0">
                <a:solidFill>
                  <a:srgbClr val="FFC000"/>
                </a:solidFill>
              </a:rPr>
              <a:t>Activity</a:t>
            </a:r>
            <a:r>
              <a:rPr lang="en-US" altLang="en-US" sz="3600" dirty="0"/>
              <a:t>:  If you had only $800 to upgrade your closet, what  kinds of clothes would you buy for your job?  For church?</a:t>
            </a:r>
          </a:p>
          <a:p>
            <a:endParaRPr lang="en-US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299441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Basic accessories</a:t>
            </a:r>
          </a:p>
          <a:p>
            <a:r>
              <a:rPr lang="en-US" altLang="en-US" sz="3600" dirty="0"/>
              <a:t>Quality of clothes</a:t>
            </a:r>
          </a:p>
          <a:p>
            <a:r>
              <a:rPr lang="en-US" altLang="en-US" sz="3600" dirty="0"/>
              <a:t>Basics for your closet</a:t>
            </a:r>
          </a:p>
          <a:p>
            <a:r>
              <a:rPr lang="en-US" altLang="en-US" sz="3600" dirty="0"/>
              <a:t>Mix and match</a:t>
            </a:r>
          </a:p>
          <a:p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4763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87" y="557107"/>
            <a:ext cx="10131425" cy="4715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“The wife of a minister of the gospel can be either a most successful helper and a great blessing to her husband, or a hindrance to him in his work . . . Their dress should be an example.” </a:t>
            </a:r>
            <a:r>
              <a:rPr lang="en-US" sz="3600" i="1" dirty="0"/>
              <a:t>The Adventist Home,</a:t>
            </a:r>
            <a:br>
              <a:rPr lang="en-US" sz="3600" i="1" dirty="0"/>
            </a:br>
            <a:r>
              <a:rPr lang="en-US" sz="3600" i="1" dirty="0"/>
              <a:t>p. 355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1642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		</a:t>
            </a:r>
            <a:r>
              <a:rPr lang="en-US" sz="4000" b="1" dirty="0"/>
              <a:t>Dressing 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Comfortable</a:t>
            </a:r>
          </a:p>
          <a:p>
            <a:r>
              <a:rPr lang="en-US" altLang="en-US" sz="3600" dirty="0"/>
              <a:t>Attractive</a:t>
            </a:r>
          </a:p>
          <a:p>
            <a:r>
              <a:rPr lang="en-US" altLang="en-US" sz="3600" dirty="0"/>
              <a:t>Suitable</a:t>
            </a:r>
          </a:p>
          <a:p>
            <a:r>
              <a:rPr lang="en-US" altLang="en-US" sz="3600" dirty="0"/>
              <a:t>Not scary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5429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160" y="1067835"/>
            <a:ext cx="10131425" cy="3649133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“Sisters, when about their work, should not put on clothing which would make them look like images to frighten the crows from the corn.” </a:t>
            </a:r>
          </a:p>
          <a:p>
            <a:pPr marL="0" indent="0" algn="r">
              <a:buNone/>
            </a:pPr>
            <a:r>
              <a:rPr lang="en-US" altLang="en-US" sz="3600" i="1" dirty="0"/>
              <a:t>Adventist Home, </a:t>
            </a:r>
            <a:r>
              <a:rPr lang="en-US" altLang="en-US" sz="3600" dirty="0"/>
              <a:t>p. 252, 253</a:t>
            </a:r>
            <a:r>
              <a:rPr lang="en-US" altLang="en-US" sz="3600" i="1" dirty="0"/>
              <a:t> </a:t>
            </a:r>
          </a:p>
        </p:txBody>
      </p:sp>
      <p:pic>
        <p:nvPicPr>
          <p:cNvPr id="4" name="Picture 4" descr="Religious pictures 14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285" y="4145102"/>
            <a:ext cx="2871536" cy="25011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75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515" y="685800"/>
            <a:ext cx="6160169" cy="145626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				The modesty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The most important thing for us to think about is, “Is this modest?”</a:t>
            </a:r>
          </a:p>
          <a:p>
            <a:r>
              <a:rPr lang="en-US" altLang="en-US" sz="3600" dirty="0"/>
              <a:t>1 Timothy 2: 9, 10</a:t>
            </a:r>
          </a:p>
          <a:p>
            <a:pPr marL="0" indent="0">
              <a:buNone/>
            </a:pPr>
            <a:endParaRPr lang="en-US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58479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/>
              <a:t>Modesty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84555"/>
            <a:ext cx="10131425" cy="4852219"/>
          </a:xfrm>
        </p:spPr>
        <p:txBody>
          <a:bodyPr/>
          <a:lstStyle/>
          <a:p>
            <a:pPr algn="ctr"/>
            <a:endParaRPr lang="en-US" sz="2800"/>
          </a:p>
          <a:p>
            <a:pPr algn="ctr"/>
            <a:endParaRPr lang="en-US" sz="2800"/>
          </a:p>
          <a:p>
            <a:pPr algn="ctr"/>
            <a:r>
              <a:rPr lang="en-US" sz="3600"/>
              <a:t>	Too low?</a:t>
            </a:r>
          </a:p>
          <a:p>
            <a:pPr algn="ctr"/>
            <a:r>
              <a:rPr lang="en-US" sz="3600"/>
              <a:t>Too high?</a:t>
            </a:r>
          </a:p>
          <a:p>
            <a:pPr algn="ctr"/>
            <a:r>
              <a:rPr lang="en-US" sz="3600"/>
              <a:t>Too clingy?</a:t>
            </a:r>
          </a:p>
          <a:p>
            <a:pPr algn="ctr"/>
            <a:r>
              <a:rPr lang="en-US" sz="3600"/>
              <a:t>Too defined?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94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Underwear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65868"/>
            <a:ext cx="10131425" cy="3917838"/>
          </a:xfrm>
        </p:spPr>
        <p:txBody>
          <a:bodyPr/>
          <a:lstStyle/>
          <a:p>
            <a:r>
              <a:rPr lang="en-US" sz="3600"/>
              <a:t>That is just what it is: not to be seen. </a:t>
            </a:r>
            <a:r>
              <a:rPr lang="en-US" sz="3600" dirty="0"/>
              <a:t>Watch those hipster trousers!</a:t>
            </a:r>
          </a:p>
          <a:p>
            <a:r>
              <a:rPr lang="en-US" sz="3600" dirty="0"/>
              <a:t>Buy well fitting, seamless bras.</a:t>
            </a:r>
          </a:p>
          <a:p>
            <a:r>
              <a:rPr lang="en-US" sz="3600" dirty="0"/>
              <a:t>Check your bra size from time to time.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76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9" y="609600"/>
            <a:ext cx="8844047" cy="1456267"/>
          </a:xfrm>
        </p:spPr>
        <p:txBody>
          <a:bodyPr>
            <a:normAutofit/>
          </a:bodyPr>
          <a:lstStyle/>
          <a:p>
            <a:pPr algn="ctr"/>
            <a:r>
              <a:rPr lang="en-US" sz="4000" b="1"/>
              <a:t>Helpful aids for fashion sense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520796"/>
          </a:xfrm>
        </p:spPr>
        <p:txBody>
          <a:bodyPr>
            <a:noAutofit/>
          </a:bodyPr>
          <a:lstStyle/>
          <a:p>
            <a:r>
              <a:rPr lang="en-US" sz="3600"/>
              <a:t>Take a short sewing class. </a:t>
            </a:r>
          </a:p>
          <a:p>
            <a:r>
              <a:rPr lang="en-US" sz="3600" dirty="0"/>
              <a:t>Browse through reputable fashion magazines.</a:t>
            </a:r>
          </a:p>
          <a:p>
            <a:r>
              <a:rPr lang="en-US" sz="3600" dirty="0"/>
              <a:t>Plan your wardrobe carefully.</a:t>
            </a:r>
          </a:p>
          <a:p>
            <a:r>
              <a:rPr lang="en-US" sz="3600" dirty="0"/>
              <a:t>Know your personality tastes.</a:t>
            </a:r>
          </a:p>
        </p:txBody>
      </p:sp>
    </p:spTree>
    <p:extLst>
      <p:ext uri="{BB962C8B-B14F-4D97-AF65-F5344CB8AC3E}">
        <p14:creationId xmlns:p14="http://schemas.microsoft.com/office/powerpoint/2010/main" val="112651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768" y="609600"/>
            <a:ext cx="8619458" cy="145626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Helpful aids for fashion sense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/>
              <a:t>Choose age appropriate styles.</a:t>
            </a:r>
          </a:p>
          <a:p>
            <a:r>
              <a:rPr lang="en-US" sz="3600"/>
              <a:t>Choose bargains with care.</a:t>
            </a:r>
          </a:p>
          <a:p>
            <a:r>
              <a:rPr lang="en-US" sz="3600"/>
              <a:t>Spend carefully.</a:t>
            </a:r>
          </a:p>
          <a:p>
            <a:r>
              <a:rPr lang="en-US" sz="3600"/>
              <a:t>Do not be a slave to fashion.</a:t>
            </a:r>
          </a:p>
          <a:p>
            <a:r>
              <a:rPr lang="en-US" sz="3600"/>
              <a:t>You do not have to wear every fashion.</a:t>
            </a:r>
          </a:p>
          <a:p>
            <a:r>
              <a:rPr lang="en-US" sz="3600"/>
              <a:t>True beauty comes from within.</a:t>
            </a:r>
          </a:p>
        </p:txBody>
      </p:sp>
    </p:spTree>
    <p:extLst>
      <p:ext uri="{BB962C8B-B14F-4D97-AF65-F5344CB8AC3E}">
        <p14:creationId xmlns:p14="http://schemas.microsoft.com/office/powerpoint/2010/main" val="3038051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3411" y="609600"/>
            <a:ext cx="7993815" cy="1456267"/>
          </a:xfrm>
        </p:spPr>
        <p:txBody>
          <a:bodyPr>
            <a:normAutofit/>
          </a:bodyPr>
          <a:lstStyle/>
          <a:p>
            <a:r>
              <a:rPr lang="en-US" altLang="en-US" sz="4000" b="1"/>
              <a:t>			The Ultimate Dress</a:t>
            </a:r>
            <a:br>
              <a:rPr lang="en-US" altLang="en-US" sz="4000" b="1"/>
            </a:br>
            <a:endParaRPr 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47937"/>
            <a:ext cx="10853085" cy="4715933"/>
          </a:xfrm>
        </p:spPr>
        <p:txBody>
          <a:bodyPr>
            <a:normAutofit/>
          </a:bodyPr>
          <a:lstStyle/>
          <a:p>
            <a:r>
              <a:rPr lang="en-US" altLang="en-US" sz="3600"/>
              <a:t>Christ’s robe of righteousness</a:t>
            </a:r>
          </a:p>
          <a:p>
            <a:r>
              <a:rPr lang="en-US" altLang="en-US" sz="3600"/>
              <a:t>The beauty of Jesus in our hearts and lives will be the best adornment for our dress.</a:t>
            </a:r>
          </a:p>
          <a:p>
            <a:r>
              <a:rPr lang="en-US" altLang="en-US" sz="3600"/>
              <a:t>1 Peter 3: 3</a:t>
            </a:r>
          </a:p>
          <a:p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15765450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854331"/>
            <a:ext cx="10131425" cy="4936870"/>
          </a:xfrm>
        </p:spPr>
        <p:txBody>
          <a:bodyPr/>
          <a:lstStyle/>
          <a:p>
            <a:pPr algn="ctr">
              <a:buNone/>
            </a:pPr>
            <a:r>
              <a:rPr lang="en-US" altLang="en-US" sz="4400" dirty="0"/>
              <a:t>The Pastor’s Wife and Her Dress</a:t>
            </a:r>
          </a:p>
          <a:p>
            <a:pPr algn="ctr"/>
            <a:endParaRPr lang="en-US" altLang="en-US" sz="4400" dirty="0"/>
          </a:p>
          <a:p>
            <a:pPr algn="ctr">
              <a:buNone/>
            </a:pPr>
            <a:endParaRPr lang="en-US" altLang="en-US" sz="3200" dirty="0"/>
          </a:p>
          <a:p>
            <a:pPr algn="ctr">
              <a:buNone/>
            </a:pPr>
            <a:r>
              <a:rPr lang="en-US" altLang="en-US" sz="3200" dirty="0"/>
              <a:t>Gloria Trotman, PhD</a:t>
            </a:r>
          </a:p>
          <a:p>
            <a:pPr algn="ctr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872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Dressing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74427"/>
            <a:ext cx="10131425" cy="3420533"/>
          </a:xfrm>
        </p:spPr>
        <p:txBody>
          <a:bodyPr>
            <a:normAutofit/>
          </a:bodyPr>
          <a:lstStyle/>
          <a:p>
            <a:r>
              <a:rPr lang="en-US" sz="3600" dirty="0"/>
              <a:t>What to wear?</a:t>
            </a:r>
          </a:p>
          <a:p>
            <a:r>
              <a:rPr lang="en-US" sz="3600" dirty="0"/>
              <a:t>What not to wear?</a:t>
            </a:r>
          </a:p>
          <a:p>
            <a:r>
              <a:rPr lang="en-US" sz="3600" dirty="0"/>
              <a:t>Where to wear it?</a:t>
            </a:r>
          </a:p>
          <a:p>
            <a:r>
              <a:rPr lang="en-US" sz="3600" dirty="0"/>
              <a:t>What you hope to achieve?</a:t>
            </a:r>
          </a:p>
        </p:txBody>
      </p:sp>
    </p:spTree>
    <p:extLst>
      <p:ext uri="{BB962C8B-B14F-4D97-AF65-F5344CB8AC3E}">
        <p14:creationId xmlns:p14="http://schemas.microsoft.com/office/powerpoint/2010/main" val="364073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000" b="1" dirty="0"/>
              <a:t>The Importance of Dress</a:t>
            </a:r>
            <a:br>
              <a:rPr lang="en-US" alt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50627"/>
            <a:ext cx="10131425" cy="36491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sz="3600" dirty="0"/>
              <a:t>People judge us by our appearance. Our appearance can affect our performance.</a:t>
            </a:r>
          </a:p>
          <a:p>
            <a:r>
              <a:rPr lang="en-US" altLang="en-US" sz="3600" dirty="0"/>
              <a:t>We have only one chance to make a good first impression. </a:t>
            </a:r>
            <a:endParaRPr lang="en-US" altLang="en-US" sz="2800" dirty="0"/>
          </a:p>
          <a:p>
            <a:r>
              <a:rPr lang="en-US" altLang="en-US" sz="3600" dirty="0"/>
              <a:t>By our dress, we represent Christ.</a:t>
            </a:r>
          </a:p>
          <a:p>
            <a:r>
              <a:rPr lang="en-US" altLang="en-US" sz="3600" dirty="0"/>
              <a:t>“Their dress should be an example.”</a:t>
            </a:r>
            <a:r>
              <a:rPr lang="en-US" altLang="en-US" sz="2800" dirty="0"/>
              <a:t> </a:t>
            </a:r>
            <a:r>
              <a:rPr lang="en-US" altLang="en-US" sz="2800" i="1" dirty="0"/>
              <a:t>Adventist Home p. 355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3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41565"/>
            <a:ext cx="10131425" cy="4449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“A person’s character is judged by his style of dress. A refined taste, a cultivated mind, will be revealed in the choice of simple, appropriate attire.”     </a:t>
            </a:r>
            <a:r>
              <a:rPr lang="en-US" sz="3600" i="1" dirty="0"/>
              <a:t>Education</a:t>
            </a:r>
            <a:r>
              <a:rPr lang="en-US" sz="3600" dirty="0"/>
              <a:t>, p. 248</a:t>
            </a:r>
          </a:p>
        </p:txBody>
      </p:sp>
    </p:spTree>
    <p:extLst>
      <p:ext uri="{BB962C8B-B14F-4D97-AF65-F5344CB8AC3E}">
        <p14:creationId xmlns:p14="http://schemas.microsoft.com/office/powerpoint/2010/main" val="136829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The pastor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87" y="2065867"/>
            <a:ext cx="10131425" cy="2856653"/>
          </a:xfrm>
        </p:spPr>
        <p:txBody>
          <a:bodyPr>
            <a:noAutofit/>
          </a:bodyPr>
          <a:lstStyle/>
          <a:p>
            <a:r>
              <a:rPr lang="en-US" sz="3600" dirty="0"/>
              <a:t>“A minister who is  negligent in his apparel often wounds those of good taste and refined sensibilities. . . .The loss of some souls at last will be traced to the untidiness of the minister. 2T 613</a:t>
            </a:r>
          </a:p>
        </p:txBody>
      </p:sp>
    </p:spTree>
    <p:extLst>
      <p:ext uri="{BB962C8B-B14F-4D97-AF65-F5344CB8AC3E}">
        <p14:creationId xmlns:p14="http://schemas.microsoft.com/office/powerpoint/2010/main" val="378615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20287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occasion/people vs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04211"/>
            <a:ext cx="10131425" cy="389742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7600" dirty="0"/>
          </a:p>
          <a:p>
            <a:pPr marL="0" indent="0">
              <a:buNone/>
            </a:pPr>
            <a:r>
              <a:rPr lang="en-US" sz="7600" dirty="0"/>
              <a:t>The occasion is more important than you.</a:t>
            </a:r>
          </a:p>
          <a:p>
            <a:pPr marL="0" indent="0">
              <a:buNone/>
            </a:pPr>
            <a:r>
              <a:rPr lang="en-US" sz="7600" dirty="0"/>
              <a:t>“Our clothing should be plain and simple so that when we visit the poor they will not be embarrassed by the contrast between our appearance and their own.” </a:t>
            </a:r>
            <a:r>
              <a:rPr lang="en-US" sz="7600" i="1" dirty="0"/>
              <a:t>Gospel Workers</a:t>
            </a:r>
            <a:r>
              <a:rPr lang="en-US" sz="7600" dirty="0"/>
              <a:t>, p. 189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0243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Critical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Place</a:t>
            </a:r>
          </a:p>
          <a:p>
            <a:r>
              <a:rPr lang="en-US" altLang="en-US" sz="3600" dirty="0"/>
              <a:t>Time</a:t>
            </a:r>
          </a:p>
          <a:p>
            <a:r>
              <a:rPr lang="en-US" altLang="en-US" sz="3600" dirty="0"/>
              <a:t>Occasion </a:t>
            </a:r>
          </a:p>
          <a:p>
            <a:r>
              <a:rPr lang="en-US" altLang="en-US" sz="3600" dirty="0"/>
              <a:t>The other people at the event</a:t>
            </a:r>
          </a:p>
          <a:p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5147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5720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What is your body shape?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37360"/>
            <a:ext cx="10131425" cy="51206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600" dirty="0"/>
              <a:t>Straight?</a:t>
            </a:r>
          </a:p>
          <a:p>
            <a:pPr algn="ctr"/>
            <a:r>
              <a:rPr lang="en-US" sz="3600" dirty="0"/>
              <a:t>Pear?</a:t>
            </a:r>
          </a:p>
          <a:p>
            <a:pPr algn="ctr"/>
            <a:r>
              <a:rPr lang="en-US" sz="3600" dirty="0"/>
              <a:t>Spoon?</a:t>
            </a:r>
          </a:p>
          <a:p>
            <a:pPr algn="ctr"/>
            <a:r>
              <a:rPr lang="en-US" sz="3600" dirty="0"/>
              <a:t>Hourglass?</a:t>
            </a:r>
          </a:p>
          <a:p>
            <a:pPr algn="ctr"/>
            <a:r>
              <a:rPr lang="en-US" sz="3600" dirty="0"/>
              <a:t>Inverted triangle?</a:t>
            </a:r>
          </a:p>
          <a:p>
            <a:pPr algn="ctr"/>
            <a:r>
              <a:rPr lang="en-US" sz="3600" dirty="0"/>
              <a:t>Oval?</a:t>
            </a:r>
          </a:p>
          <a:p>
            <a:pPr algn="ctr"/>
            <a:r>
              <a:rPr lang="en-US" sz="3600" dirty="0"/>
              <a:t>Diamond?</a:t>
            </a:r>
          </a:p>
          <a:p>
            <a:pPr marL="0" indent="0" algn="ctr">
              <a:buNone/>
            </a:pPr>
            <a:r>
              <a:rPr lang="en-US" sz="3600" dirty="0"/>
              <a:t>Find out your body shape and choose </a:t>
            </a:r>
          </a:p>
          <a:p>
            <a:pPr marL="0" indent="0" algn="ctr">
              <a:buNone/>
            </a:pPr>
            <a:r>
              <a:rPr lang="en-US" sz="3600" dirty="0"/>
              <a:t>clothes that suit your shape.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36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1920</TotalTime>
  <Words>1383</Words>
  <Application>Microsoft Office PowerPoint</Application>
  <PresentationFormat>Widescreen</PresentationFormat>
  <Paragraphs>232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Segoe UI</vt:lpstr>
      <vt:lpstr>Celestial</vt:lpstr>
      <vt:lpstr>THE PASTOR’S WIFE AND HER DRESS</vt:lpstr>
      <vt:lpstr>PowerPoint Presentation</vt:lpstr>
      <vt:lpstr>Dressing dilemmas</vt:lpstr>
      <vt:lpstr>The Importance of Dress </vt:lpstr>
      <vt:lpstr>PowerPoint Presentation</vt:lpstr>
      <vt:lpstr>The pastor</vt:lpstr>
      <vt:lpstr>The occasion/people vs you</vt:lpstr>
      <vt:lpstr>Critical details</vt:lpstr>
      <vt:lpstr>What is your body shape? </vt:lpstr>
      <vt:lpstr>PowerPoint Presentation</vt:lpstr>
      <vt:lpstr>PowerPoint Presentation</vt:lpstr>
      <vt:lpstr>Flattering fabrics?</vt:lpstr>
      <vt:lpstr>PowerPoint Presentation</vt:lpstr>
      <vt:lpstr>Determining our Style and Taste in Clothes </vt:lpstr>
      <vt:lpstr>The importance of color</vt:lpstr>
      <vt:lpstr>PowerPoint Presentation</vt:lpstr>
      <vt:lpstr>     Accessories</vt:lpstr>
      <vt:lpstr>    Dressing without much  money</vt:lpstr>
      <vt:lpstr>PowerPoint Presentation</vt:lpstr>
      <vt:lpstr>  Dressing at home</vt:lpstr>
      <vt:lpstr>PowerPoint Presentation</vt:lpstr>
      <vt:lpstr>    The modesty test</vt:lpstr>
      <vt:lpstr>Modesty Test</vt:lpstr>
      <vt:lpstr>Underwear</vt:lpstr>
      <vt:lpstr>Helpful aids for fashion sense</vt:lpstr>
      <vt:lpstr>Helpful aids for fashion sense</vt:lpstr>
      <vt:lpstr>   The Ultimate Dress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Gloria Trotman</dc:creator>
  <cp:lastModifiedBy>Lowe, Shelly</cp:lastModifiedBy>
  <cp:revision>103</cp:revision>
  <dcterms:created xsi:type="dcterms:W3CDTF">2015-12-04T00:50:04Z</dcterms:created>
  <dcterms:modified xsi:type="dcterms:W3CDTF">2021-06-10T18:49:23Z</dcterms:modified>
</cp:coreProperties>
</file>