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7556500" cy="10693400"/>
  <p:notesSz cx="6858000" cy="9144000"/>
  <p:embeddedFontLst>
    <p:embeddedFont>
      <p:font typeface="Antonio Bold" panose="02000803000000000000" pitchFamily="2" charset="77"/>
      <p:regular r:id="rId23"/>
      <p:bold r:id="rId24"/>
    </p:embeddedFont>
    <p:embeddedFont>
      <p:font typeface="Arimo" panose="020B0604020202020204" pitchFamily="34" charset="0"/>
      <p:regular r:id="rId25"/>
    </p:embeddedFont>
    <p:embeddedFont>
      <p:font typeface="Calibri" panose="020F0502020204030204" pitchFamily="34" charset="0"/>
      <p:regular r:id="rId26"/>
      <p:bold r:id="rId27"/>
      <p:italic r:id="rId28"/>
      <p:boldItalic r:id="rId29"/>
    </p:embeddedFont>
    <p:embeddedFont>
      <p:font typeface="Canva Sans 2" panose="020B0503030501040103" pitchFamily="3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9EA277-CB99-304C-8BDB-60B663C1BBE2}" v="106" dt="2023-11-29T00:22:01.2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autoAdjust="0"/>
    <p:restoredTop sz="92241" autoAdjust="0"/>
  </p:normalViewPr>
  <p:slideViewPr>
    <p:cSldViewPr>
      <p:cViewPr varScale="1">
        <p:scale>
          <a:sx n="68" d="100"/>
          <a:sy n="68" d="100"/>
        </p:scale>
        <p:origin x="3264" y="2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microsoft.com/office/2015/10/relationships/revisionInfo" Target="revisionInfo.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6E15ED-3F7D-48BD-94FE-202E054485EC}" type="datetimeFigureOut">
              <a:rPr lang="en-US" smtClean="0"/>
              <a:t>11/28/23</a:t>
            </a:fld>
            <a:endParaRPr lang="en-US"/>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092E4-6841-4B7F-AF95-30A10A6097A0}" type="slidenum">
              <a:rPr lang="en-US" smtClean="0"/>
              <a:t>‹#›</a:t>
            </a:fld>
            <a:endParaRPr lang="en-US"/>
          </a:p>
        </p:txBody>
      </p:sp>
    </p:spTree>
    <p:extLst>
      <p:ext uri="{BB962C8B-B14F-4D97-AF65-F5344CB8AC3E}">
        <p14:creationId xmlns:p14="http://schemas.microsoft.com/office/powerpoint/2010/main" val="345518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2092E4-6841-4B7F-AF95-30A10A6097A0}" type="slidenum">
              <a:rPr lang="en-US" smtClean="0"/>
              <a:t>8</a:t>
            </a:fld>
            <a:endParaRPr lang="en-US"/>
          </a:p>
        </p:txBody>
      </p:sp>
    </p:spTree>
    <p:extLst>
      <p:ext uri="{BB962C8B-B14F-4D97-AF65-F5344CB8AC3E}">
        <p14:creationId xmlns:p14="http://schemas.microsoft.com/office/powerpoint/2010/main" val="3391032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092E4-6841-4B7F-AF95-30A10A6097A0}" type="slidenum">
              <a:rPr lang="en-US" smtClean="0"/>
              <a:t>11</a:t>
            </a:fld>
            <a:endParaRPr lang="en-US"/>
          </a:p>
        </p:txBody>
      </p:sp>
    </p:spTree>
    <p:extLst>
      <p:ext uri="{BB962C8B-B14F-4D97-AF65-F5344CB8AC3E}">
        <p14:creationId xmlns:p14="http://schemas.microsoft.com/office/powerpoint/2010/main" val="2919355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2092E4-6841-4B7F-AF95-30A10A6097A0}" type="slidenum">
              <a:rPr lang="en-US" smtClean="0"/>
              <a:t>12</a:t>
            </a:fld>
            <a:endParaRPr lang="en-US"/>
          </a:p>
        </p:txBody>
      </p:sp>
    </p:spTree>
    <p:extLst>
      <p:ext uri="{BB962C8B-B14F-4D97-AF65-F5344CB8AC3E}">
        <p14:creationId xmlns:p14="http://schemas.microsoft.com/office/powerpoint/2010/main" val="3338879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2092E4-6841-4B7F-AF95-30A10A6097A0}" type="slidenum">
              <a:rPr lang="en-US" smtClean="0"/>
              <a:t>16</a:t>
            </a:fld>
            <a:endParaRPr lang="en-US"/>
          </a:p>
        </p:txBody>
      </p:sp>
    </p:spTree>
    <p:extLst>
      <p:ext uri="{BB962C8B-B14F-4D97-AF65-F5344CB8AC3E}">
        <p14:creationId xmlns:p14="http://schemas.microsoft.com/office/powerpoint/2010/main" val="1775896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11/28/23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5.png"/><Relationship Id="rId3" Type="http://schemas.openxmlformats.org/officeDocument/2006/relationships/image" Target="../media/image56.svg"/><Relationship Id="rId7" Type="http://schemas.openxmlformats.org/officeDocument/2006/relationships/image" Target="../media/image58.svg"/><Relationship Id="rId12" Type="http://schemas.openxmlformats.org/officeDocument/2006/relationships/image" Target="../media/image63.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12.svg"/><Relationship Id="rId15" Type="http://schemas.openxmlformats.org/officeDocument/2006/relationships/image" Target="../media/image1.png"/><Relationship Id="rId10" Type="http://schemas.openxmlformats.org/officeDocument/2006/relationships/image" Target="../media/image61.png"/><Relationship Id="rId4" Type="http://schemas.openxmlformats.org/officeDocument/2006/relationships/image" Target="../media/image11.png"/><Relationship Id="rId9" Type="http://schemas.openxmlformats.org/officeDocument/2006/relationships/image" Target="../media/image60.svg"/><Relationship Id="rId1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6.png"/><Relationship Id="rId5" Type="http://schemas.openxmlformats.org/officeDocument/2006/relationships/image" Target="../media/image66.svg"/><Relationship Id="rId10" Type="http://schemas.openxmlformats.org/officeDocument/2006/relationships/image" Target="../media/image5.png"/><Relationship Id="rId4" Type="http://schemas.openxmlformats.org/officeDocument/2006/relationships/image" Target="../media/image65.png"/><Relationship Id="rId9" Type="http://schemas.openxmlformats.org/officeDocument/2006/relationships/image" Target="../media/image70.svg"/></Relationships>
</file>

<file path=ppt/slides/_rels/slide12.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6.png"/><Relationship Id="rId3" Type="http://schemas.openxmlformats.org/officeDocument/2006/relationships/image" Target="../media/image71.png"/><Relationship Id="rId7" Type="http://schemas.openxmlformats.org/officeDocument/2006/relationships/image" Target="../media/image73.png"/><Relationship Id="rId12"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77.png"/><Relationship Id="rId5" Type="http://schemas.openxmlformats.org/officeDocument/2006/relationships/image" Target="../media/image11.png"/><Relationship Id="rId10" Type="http://schemas.openxmlformats.org/officeDocument/2006/relationships/image" Target="../media/image76.svg"/><Relationship Id="rId4" Type="http://schemas.openxmlformats.org/officeDocument/2006/relationships/image" Target="../media/image72.svg"/><Relationship Id="rId9" Type="http://schemas.openxmlformats.org/officeDocument/2006/relationships/image" Target="../media/image75.png"/><Relationship Id="rId1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1.svg"/><Relationship Id="rId7" Type="http://schemas.openxmlformats.org/officeDocument/2006/relationships/image" Target="../media/image83.svg"/><Relationship Id="rId12" Type="http://schemas.openxmlformats.org/officeDocument/2006/relationships/image" Target="../media/image1.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6.png"/><Relationship Id="rId5" Type="http://schemas.openxmlformats.org/officeDocument/2006/relationships/image" Target="../media/image12.svg"/><Relationship Id="rId10" Type="http://schemas.openxmlformats.org/officeDocument/2006/relationships/image" Target="../media/image5.png"/><Relationship Id="rId4" Type="http://schemas.openxmlformats.org/officeDocument/2006/relationships/image" Target="../media/image11.png"/><Relationship Id="rId9" Type="http://schemas.openxmlformats.org/officeDocument/2006/relationships/image" Target="../media/image85.svg"/></Relationships>
</file>

<file path=ppt/slides/_rels/slide15.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1.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88.png"/></Relationships>
</file>

<file path=ppt/slides/_rels/slide16.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1.png"/><Relationship Id="rId3" Type="http://schemas.openxmlformats.org/officeDocument/2006/relationships/image" Target="../media/image89.png"/><Relationship Id="rId7" Type="http://schemas.openxmlformats.org/officeDocument/2006/relationships/image" Target="../media/image91.png"/><Relationship Id="rId12"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5.png"/><Relationship Id="rId5" Type="http://schemas.openxmlformats.org/officeDocument/2006/relationships/image" Target="../media/image11.png"/><Relationship Id="rId10" Type="http://schemas.openxmlformats.org/officeDocument/2006/relationships/image" Target="../media/image94.png"/><Relationship Id="rId4" Type="http://schemas.openxmlformats.org/officeDocument/2006/relationships/image" Target="../media/image90.svg"/><Relationship Id="rId9" Type="http://schemas.openxmlformats.org/officeDocument/2006/relationships/image" Target="../media/image93.svg"/></Relationships>
</file>

<file path=ppt/slides/_rels/slide17.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22.png"/><Relationship Id="rId12"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1.png"/><Relationship Id="rId5" Type="http://schemas.openxmlformats.org/officeDocument/2006/relationships/image" Target="../media/image98.png"/><Relationship Id="rId10" Type="http://schemas.openxmlformats.org/officeDocument/2006/relationships/image" Target="../media/image6.png"/><Relationship Id="rId4" Type="http://schemas.openxmlformats.org/officeDocument/2006/relationships/image" Target="../media/image97.svg"/><Relationship Id="rId9"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106.svg"/><Relationship Id="rId13" Type="http://schemas.openxmlformats.org/officeDocument/2006/relationships/image" Target="../media/image6.png"/><Relationship Id="rId3" Type="http://schemas.openxmlformats.org/officeDocument/2006/relationships/image" Target="../media/image103.svg"/><Relationship Id="rId7" Type="http://schemas.openxmlformats.org/officeDocument/2006/relationships/image" Target="../media/image105.png"/><Relationship Id="rId12" Type="http://schemas.openxmlformats.org/officeDocument/2006/relationships/image" Target="../media/image5.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2.svg"/><Relationship Id="rId10" Type="http://schemas.openxmlformats.org/officeDocument/2006/relationships/image" Target="../media/image108.svg"/><Relationship Id="rId4" Type="http://schemas.openxmlformats.org/officeDocument/2006/relationships/image" Target="../media/image11.png"/><Relationship Id="rId9" Type="http://schemas.openxmlformats.org/officeDocument/2006/relationships/image" Target="../media/image107.png"/><Relationship Id="rId1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1.png"/><Relationship Id="rId7" Type="http://schemas.openxmlformats.org/officeDocument/2006/relationships/image" Target="../media/image5.pn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svg"/><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svg"/><Relationship Id="rId17" Type="http://schemas.openxmlformats.org/officeDocument/2006/relationships/image" Target="../media/image1.png"/><Relationship Id="rId2" Type="http://schemas.openxmlformats.org/officeDocument/2006/relationships/image" Target="../media/image7.png"/><Relationship Id="rId16"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svg"/><Relationship Id="rId15" Type="http://schemas.openxmlformats.org/officeDocument/2006/relationships/image" Target="../media/image5.png"/><Relationship Id="rId10" Type="http://schemas.openxmlformats.org/officeDocument/2006/relationships/image" Target="../media/image15.sv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svg"/></Relationships>
</file>

<file path=ppt/slides/_rels/slide20.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6.svg"/><Relationship Id="rId7" Type="http://schemas.openxmlformats.org/officeDocument/2006/relationships/image" Target="../media/image118.pn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17.png"/><Relationship Id="rId11" Type="http://schemas.openxmlformats.org/officeDocument/2006/relationships/image" Target="../media/image1.png"/><Relationship Id="rId5" Type="http://schemas.openxmlformats.org/officeDocument/2006/relationships/image" Target="../media/image12.svg"/><Relationship Id="rId10" Type="http://schemas.openxmlformats.org/officeDocument/2006/relationships/image" Target="../media/image6.png"/><Relationship Id="rId4" Type="http://schemas.openxmlformats.org/officeDocument/2006/relationships/image" Target="../media/image11.pn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6.pn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31.png"/><Relationship Id="rId5" Type="http://schemas.openxmlformats.org/officeDocument/2006/relationships/image" Target="../media/image11.png"/><Relationship Id="rId10" Type="http://schemas.openxmlformats.org/officeDocument/2006/relationships/image" Target="../media/image30.png"/><Relationship Id="rId4" Type="http://schemas.openxmlformats.org/officeDocument/2006/relationships/image" Target="../media/image26.sv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4.png"/><Relationship Id="rId4" Type="http://schemas.openxmlformats.org/officeDocument/2006/relationships/image" Target="../media/image33.sv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png"/><Relationship Id="rId3" Type="http://schemas.openxmlformats.org/officeDocument/2006/relationships/image" Target="../media/image36.svg"/><Relationship Id="rId7"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5.png"/><Relationship Id="rId5" Type="http://schemas.openxmlformats.org/officeDocument/2006/relationships/image" Target="../media/image12.svg"/><Relationship Id="rId10" Type="http://schemas.openxmlformats.org/officeDocument/2006/relationships/image" Target="../media/image41.png"/><Relationship Id="rId4" Type="http://schemas.openxmlformats.org/officeDocument/2006/relationships/image" Target="../media/image11.png"/><Relationship Id="rId9" Type="http://schemas.openxmlformats.org/officeDocument/2006/relationships/image" Target="../media/image40.svg"/><Relationship Id="rId1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1.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5.sv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1.pn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5.png"/><Relationship Id="rId5" Type="http://schemas.openxmlformats.org/officeDocument/2006/relationships/image" Target="../media/image11.png"/><Relationship Id="rId10" Type="http://schemas.openxmlformats.org/officeDocument/2006/relationships/image" Target="../media/image51.png"/><Relationship Id="rId4" Type="http://schemas.openxmlformats.org/officeDocument/2006/relationships/image" Target="../media/image47.svg"/><Relationship Id="rId9" Type="http://schemas.openxmlformats.org/officeDocument/2006/relationships/image" Target="../media/image50.svg"/></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1.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5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0" y="-296385"/>
            <a:ext cx="7818017"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F4C8B9"/>
            </a:solidFill>
          </p:spPr>
          <p:txBody>
            <a:bodyPr/>
            <a:lstStyle/>
            <a:p>
              <a:endParaRPr lang="en-US"/>
            </a:p>
          </p:txBody>
        </p:sp>
        <p:sp>
          <p:nvSpPr>
            <p:cNvPr id="4" name="TextBox 4"/>
            <p:cNvSpPr txBox="1"/>
            <p:nvPr/>
          </p:nvSpPr>
          <p:spPr>
            <a:xfrm>
              <a:off x="0" y="-47625"/>
              <a:ext cx="2924280" cy="1156199"/>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55322" y="9104116"/>
            <a:ext cx="2759506" cy="1589284"/>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F4C8B9"/>
            </a:solidFill>
          </p:spPr>
          <p:txBody>
            <a:bodyPr/>
            <a:lstStyle/>
            <a:p>
              <a:endParaRPr lang="en-US"/>
            </a:p>
          </p:txBody>
        </p:sp>
        <p:sp>
          <p:nvSpPr>
            <p:cNvPr id="7" name="TextBox 7"/>
            <p:cNvSpPr txBox="1"/>
            <p:nvPr/>
          </p:nvSpPr>
          <p:spPr>
            <a:xfrm>
              <a:off x="0" y="-47625"/>
              <a:ext cx="988945" cy="944825"/>
            </a:xfrm>
            <a:prstGeom prst="rect">
              <a:avLst/>
            </a:prstGeom>
          </p:spPr>
          <p:txBody>
            <a:bodyPr lIns="50800" tIns="50800" rIns="50800" bIns="50800" rtlCol="0" anchor="ctr"/>
            <a:lstStyle/>
            <a:p>
              <a:pPr algn="ctr">
                <a:lnSpc>
                  <a:spcPts val="1960"/>
                </a:lnSpc>
                <a:spcBef>
                  <a:spcPct val="0"/>
                </a:spcBef>
              </a:pPr>
              <a:endParaRPr/>
            </a:p>
          </p:txBody>
        </p:sp>
      </p:grpSp>
      <p:grpSp>
        <p:nvGrpSpPr>
          <p:cNvPr id="8" name="Group 8"/>
          <p:cNvGrpSpPr/>
          <p:nvPr/>
        </p:nvGrpSpPr>
        <p:grpSpPr>
          <a:xfrm>
            <a:off x="-55323" y="10164755"/>
            <a:ext cx="7611823" cy="527245"/>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F4C8B9"/>
            </a:solidFill>
          </p:spPr>
          <p:txBody>
            <a:bodyPr/>
            <a:lstStyle/>
            <a:p>
              <a:endParaRPr lang="en-US"/>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a:p>
          </p:txBody>
        </p:sp>
      </p:grpSp>
      <p:sp>
        <p:nvSpPr>
          <p:cNvPr id="11" name="Freeform 11"/>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2"/>
            <a:stretch>
              <a:fillRect/>
            </a:stretch>
          </a:blipFill>
        </p:spPr>
        <p:txBody>
          <a:bodyPr/>
          <a:lstStyle/>
          <a:p>
            <a:endParaRPr lang="en-US"/>
          </a:p>
        </p:txBody>
      </p:sp>
      <p:sp>
        <p:nvSpPr>
          <p:cNvPr id="12" name="Freeform 12"/>
          <p:cNvSpPr/>
          <p:nvPr/>
        </p:nvSpPr>
        <p:spPr>
          <a:xfrm>
            <a:off x="1012547" y="9044424"/>
            <a:ext cx="2725580" cy="1648976"/>
          </a:xfrm>
          <a:custGeom>
            <a:avLst/>
            <a:gdLst/>
            <a:ahLst/>
            <a:cxnLst/>
            <a:rect l="l" t="t" r="r" b="b"/>
            <a:pathLst>
              <a:path w="2725580" h="1648976">
                <a:moveTo>
                  <a:pt x="0" y="0"/>
                </a:moveTo>
                <a:lnTo>
                  <a:pt x="2725580" y="0"/>
                </a:lnTo>
                <a:lnTo>
                  <a:pt x="2725580" y="1648976"/>
                </a:lnTo>
                <a:lnTo>
                  <a:pt x="0" y="16489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3561531" y="691755"/>
            <a:ext cx="5035855" cy="3357236"/>
          </a:xfrm>
          <a:custGeom>
            <a:avLst/>
            <a:gdLst/>
            <a:ahLst/>
            <a:cxnLst/>
            <a:rect l="l" t="t" r="r" b="b"/>
            <a:pathLst>
              <a:path w="5035855" h="3357236">
                <a:moveTo>
                  <a:pt x="0" y="0"/>
                </a:moveTo>
                <a:lnTo>
                  <a:pt x="5035855" y="0"/>
                </a:lnTo>
                <a:lnTo>
                  <a:pt x="5035855" y="3357237"/>
                </a:lnTo>
                <a:lnTo>
                  <a:pt x="0" y="3357237"/>
                </a:lnTo>
                <a:lnTo>
                  <a:pt x="0" y="0"/>
                </a:lnTo>
                <a:close/>
              </a:path>
            </a:pathLst>
          </a:custGeom>
          <a:blipFill>
            <a:blip r:embed="rId5"/>
            <a:stretch>
              <a:fillRect/>
            </a:stretch>
          </a:blipFill>
        </p:spPr>
        <p:txBody>
          <a:bodyPr/>
          <a:lstStyle/>
          <a:p>
            <a:endParaRPr lang="en-US"/>
          </a:p>
        </p:txBody>
      </p:sp>
      <p:sp>
        <p:nvSpPr>
          <p:cNvPr id="14" name="TextBox 14"/>
          <p:cNvSpPr txBox="1"/>
          <p:nvPr/>
        </p:nvSpPr>
        <p:spPr>
          <a:xfrm>
            <a:off x="1636966" y="810386"/>
            <a:ext cx="3849130" cy="1698580"/>
          </a:xfrm>
          <a:prstGeom prst="rect">
            <a:avLst/>
          </a:prstGeom>
        </p:spPr>
        <p:txBody>
          <a:bodyPr lIns="0" tIns="0" rIns="0" bIns="0" rtlCol="0" anchor="t">
            <a:spAutoFit/>
          </a:bodyPr>
          <a:lstStyle/>
          <a:p>
            <a:pPr>
              <a:lnSpc>
                <a:spcPts val="6644"/>
              </a:lnSpc>
            </a:pPr>
            <a:r>
              <a:rPr lang="en-US" sz="5933" dirty="0">
                <a:solidFill>
                  <a:srgbClr val="000000"/>
                </a:solidFill>
                <a:latin typeface="Antonio Bold"/>
              </a:rPr>
              <a:t>JOURS DE PRIERE</a:t>
            </a:r>
          </a:p>
        </p:txBody>
      </p:sp>
      <p:sp>
        <p:nvSpPr>
          <p:cNvPr id="16" name="TextBox 16"/>
          <p:cNvSpPr txBox="1"/>
          <p:nvPr/>
        </p:nvSpPr>
        <p:spPr>
          <a:xfrm>
            <a:off x="162487" y="2983347"/>
            <a:ext cx="3698349" cy="333425"/>
          </a:xfrm>
          <a:prstGeom prst="rect">
            <a:avLst/>
          </a:prstGeom>
        </p:spPr>
        <p:txBody>
          <a:bodyPr wrap="square" lIns="0" tIns="0" rIns="0" bIns="0" rtlCol="0" anchor="t">
            <a:spAutoFit/>
          </a:bodyPr>
          <a:lstStyle/>
          <a:p>
            <a:pPr>
              <a:lnSpc>
                <a:spcPts val="2617"/>
              </a:lnSpc>
            </a:pPr>
            <a:r>
              <a:rPr lang="fr-FR" sz="2336" dirty="0">
                <a:solidFill>
                  <a:srgbClr val="000000"/>
                </a:solidFill>
                <a:latin typeface="Antonio Bold"/>
              </a:rPr>
              <a:t>JOUR 1 - LE DON SPÉCIAL DE DIEU</a:t>
            </a:r>
            <a:r>
              <a:rPr lang="en-US" sz="2336" dirty="0">
                <a:solidFill>
                  <a:srgbClr val="000000"/>
                </a:solidFill>
                <a:latin typeface="Antonio Bold"/>
              </a:rPr>
              <a:t>!</a:t>
            </a:r>
          </a:p>
        </p:txBody>
      </p:sp>
      <p:sp>
        <p:nvSpPr>
          <p:cNvPr id="17" name="TextBox 17"/>
          <p:cNvSpPr txBox="1"/>
          <p:nvPr/>
        </p:nvSpPr>
        <p:spPr>
          <a:xfrm>
            <a:off x="162487" y="3358953"/>
            <a:ext cx="3629940" cy="5745163"/>
          </a:xfrm>
          <a:prstGeom prst="rect">
            <a:avLst/>
          </a:prstGeom>
        </p:spPr>
        <p:txBody>
          <a:bodyPr wrap="square" lIns="0" tIns="0" rIns="0" bIns="0" rtlCol="0" anchor="t">
            <a:spAutoFit/>
          </a:bodyPr>
          <a:lstStyle/>
          <a:p>
            <a:pPr algn="just">
              <a:lnSpc>
                <a:spcPts val="1567"/>
              </a:lnSpc>
            </a:pPr>
            <a:r>
              <a:rPr lang="fr-FR" sz="1399" dirty="0">
                <a:solidFill>
                  <a:srgbClr val="000000"/>
                </a:solidFill>
                <a:latin typeface="Arimo"/>
              </a:rPr>
              <a:t>Faites donc très attention à la façon dont vous vivez... Vivez avec sagesse. Je veux dire que vous devez utiliser toutes les occasions qui se présentent pour faire le bien, car nous vivons des temps difficiles</a:t>
            </a:r>
            <a:r>
              <a:rPr lang="en-US" sz="1399" dirty="0">
                <a:solidFill>
                  <a:srgbClr val="000000"/>
                </a:solidFill>
                <a:latin typeface="Arimo"/>
              </a:rPr>
              <a:t>. (Eph. 5:15, 16, ICB)</a:t>
            </a:r>
          </a:p>
          <a:p>
            <a:pPr algn="just">
              <a:lnSpc>
                <a:spcPts val="1567"/>
              </a:lnSpc>
            </a:pPr>
            <a:endParaRPr lang="en-US" sz="1399" dirty="0">
              <a:solidFill>
                <a:srgbClr val="000000"/>
              </a:solidFill>
              <a:latin typeface="Arimo"/>
            </a:endParaRPr>
          </a:p>
          <a:p>
            <a:pPr algn="just">
              <a:lnSpc>
                <a:spcPts val="1567"/>
              </a:lnSpc>
            </a:pPr>
            <a:r>
              <a:rPr lang="fr-FR" sz="1399" dirty="0">
                <a:solidFill>
                  <a:srgbClr val="000000"/>
                </a:solidFill>
                <a:latin typeface="Arimo"/>
              </a:rPr>
              <a:t>Quel est le plus beau cadeau que quelqu'un t'ait jamais offert ? Peut-être était-ce un animal de compagnie, une bicyclette ou quelque chose d'autre que tu voulais! L'un des cadeaux très spéciaux que Dieu offre à chacun de ses enfants est le don du temps. Nous ne pouvons pas voir le temps, ni le toucher, ni le déballer. Dès que nous sommes en vie, nous disposons de toutes les secondes, minutes, heures et jours de notre vie. Nous pouvons utiliser ce don extraordinaire pour apprendre à connaître l'amour de Dieu, pour développer des caractères aimants, pour bénir les autres et pour faire beaucoup de choses magnifiques. </a:t>
            </a:r>
          </a:p>
          <a:p>
            <a:pPr algn="just">
              <a:lnSpc>
                <a:spcPts val="1567"/>
              </a:lnSpc>
            </a:pPr>
            <a:endParaRPr lang="en-US" sz="1399" dirty="0">
              <a:solidFill>
                <a:srgbClr val="000000"/>
              </a:solidFill>
              <a:latin typeface="Arimo"/>
            </a:endParaRPr>
          </a:p>
          <a:p>
            <a:pPr algn="just">
              <a:lnSpc>
                <a:spcPts val="1567"/>
              </a:lnSpc>
            </a:pPr>
            <a:r>
              <a:rPr lang="fr-FR" sz="1399" dirty="0">
                <a:solidFill>
                  <a:srgbClr val="000000"/>
                </a:solidFill>
                <a:latin typeface="Arimo"/>
              </a:rPr>
              <a:t>Jésus a passé du temps avec son Père, en priant et en écoutant. Il a enseigné ses disciples afin qu'ils deviennent un jour des missionnaires extraordinaires. Il cherchait toujours des moyens de bénir les autres avec ses histoires, sa gentillesse et ses guérisons. </a:t>
            </a:r>
            <a:endParaRPr lang="en-US" sz="1399" dirty="0">
              <a:solidFill>
                <a:srgbClr val="000000"/>
              </a:solidFill>
              <a:latin typeface="Arimo"/>
            </a:endParaRPr>
          </a:p>
        </p:txBody>
      </p:sp>
      <p:sp>
        <p:nvSpPr>
          <p:cNvPr id="18" name="TextBox 18"/>
          <p:cNvSpPr txBox="1"/>
          <p:nvPr/>
        </p:nvSpPr>
        <p:spPr>
          <a:xfrm>
            <a:off x="3994970" y="3862477"/>
            <a:ext cx="3288410" cy="6155531"/>
          </a:xfrm>
          <a:prstGeom prst="rect">
            <a:avLst/>
          </a:prstGeom>
        </p:spPr>
        <p:txBody>
          <a:bodyPr wrap="square" lIns="0" tIns="0" rIns="0" bIns="0" rtlCol="0" anchor="t">
            <a:spAutoFit/>
          </a:bodyPr>
          <a:lstStyle/>
          <a:p>
            <a:pPr algn="just">
              <a:lnSpc>
                <a:spcPts val="1567"/>
              </a:lnSpc>
            </a:pPr>
            <a:r>
              <a:rPr lang="fr-FR" sz="1399" dirty="0">
                <a:solidFill>
                  <a:srgbClr val="000000"/>
                </a:solidFill>
                <a:latin typeface="Arimo"/>
              </a:rPr>
              <a:t>Il rendait visite à ses amis, dînait avec des gens et leur racontait des choses étonnantes qui changeaient leur vie ! Il a même préparé le petit-déjeuner sur la plage pour ses disciples ! Il a exercé tout son ministère en trois ans et demi environ.</a:t>
            </a:r>
          </a:p>
          <a:p>
            <a:pPr algn="just">
              <a:lnSpc>
                <a:spcPts val="1567"/>
              </a:lnSpc>
            </a:pPr>
            <a:endParaRPr lang="fr-FR" sz="1399" dirty="0">
              <a:solidFill>
                <a:srgbClr val="000000"/>
              </a:solidFill>
              <a:latin typeface="Arimo"/>
            </a:endParaRPr>
          </a:p>
          <a:p>
            <a:pPr algn="just">
              <a:lnSpc>
                <a:spcPts val="1567"/>
              </a:lnSpc>
            </a:pPr>
            <a:r>
              <a:rPr lang="fr-FR" sz="1399" dirty="0">
                <a:solidFill>
                  <a:srgbClr val="000000"/>
                </a:solidFill>
                <a:latin typeface="Arimo"/>
              </a:rPr>
              <a:t>Petra écoute des histoires bibliques sur le chemin de l'école. </a:t>
            </a:r>
            <a:r>
              <a:rPr lang="fr-FR" sz="1399" dirty="0" err="1">
                <a:solidFill>
                  <a:srgbClr val="000000"/>
                </a:solidFill>
                <a:latin typeface="Arimo"/>
              </a:rPr>
              <a:t>Davie</a:t>
            </a:r>
            <a:r>
              <a:rPr lang="fr-FR" sz="1399" dirty="0">
                <a:solidFill>
                  <a:srgbClr val="000000"/>
                </a:solidFill>
                <a:latin typeface="Arimo"/>
              </a:rPr>
              <a:t> s'entraîne à la guitare parce qu'il veut contribuer à la musique de l'École du sabbat.</a:t>
            </a:r>
          </a:p>
          <a:p>
            <a:pPr algn="just">
              <a:lnSpc>
                <a:spcPts val="1567"/>
              </a:lnSpc>
            </a:pPr>
            <a:endParaRPr lang="en-US" sz="1399" dirty="0">
              <a:solidFill>
                <a:srgbClr val="000000"/>
              </a:solidFill>
              <a:latin typeface="Arimo"/>
            </a:endParaRPr>
          </a:p>
          <a:p>
            <a:pPr algn="just">
              <a:lnSpc>
                <a:spcPts val="1567"/>
              </a:lnSpc>
            </a:pPr>
            <a:r>
              <a:rPr lang="fr-FR" sz="1399" dirty="0">
                <a:solidFill>
                  <a:srgbClr val="000000"/>
                </a:solidFill>
                <a:latin typeface="Arimo"/>
              </a:rPr>
              <a:t>Lilia et Linus ont choisi de n'avoir que dix jouets à la fois, ce qui leur permet de passer moins de temps à ranger et d'avoir plus de temps pour aider maman. </a:t>
            </a:r>
          </a:p>
          <a:p>
            <a:pPr algn="just">
              <a:lnSpc>
                <a:spcPts val="1567"/>
              </a:lnSpc>
            </a:pPr>
            <a:endParaRPr lang="en-US" sz="1399" dirty="0">
              <a:solidFill>
                <a:srgbClr val="000000"/>
              </a:solidFill>
              <a:latin typeface="Arimo"/>
            </a:endParaRPr>
          </a:p>
          <a:p>
            <a:pPr algn="just">
              <a:lnSpc>
                <a:spcPts val="1567"/>
              </a:lnSpc>
            </a:pPr>
            <a:r>
              <a:rPr lang="fr-FR" sz="1399" dirty="0">
                <a:solidFill>
                  <a:srgbClr val="000000"/>
                </a:solidFill>
                <a:latin typeface="Arimo"/>
              </a:rPr>
              <a:t>José aide ses parents après l'école. Ils cultivent de la nourriture pour eux-mêmes et donnent le surplus de légumes aux personnes qui ont faim. </a:t>
            </a:r>
          </a:p>
          <a:p>
            <a:pPr algn="just">
              <a:lnSpc>
                <a:spcPts val="1567"/>
              </a:lnSpc>
            </a:pPr>
            <a:endParaRPr lang="en-US" sz="1399" dirty="0">
              <a:solidFill>
                <a:srgbClr val="000000"/>
              </a:solidFill>
              <a:latin typeface="Arimo"/>
            </a:endParaRPr>
          </a:p>
          <a:p>
            <a:pPr algn="just">
              <a:lnSpc>
                <a:spcPts val="1567"/>
              </a:lnSpc>
              <a:spcBef>
                <a:spcPct val="0"/>
              </a:spcBef>
            </a:pPr>
            <a:r>
              <a:rPr lang="fr-FR" sz="1399" dirty="0">
                <a:solidFill>
                  <a:srgbClr val="000000"/>
                </a:solidFill>
                <a:latin typeface="Arimo"/>
              </a:rPr>
              <a:t>La famille Andersen limite son temps d'écran à 30 minutes par jour, puis se promène dans la forêt pendant 30 minutes supplémentaires. Ils font tous des choix judicieux et différents sur la manière d'utiliser le temps que Dieu leur a donné. </a:t>
            </a:r>
            <a:endParaRPr lang="en-US" sz="1399" dirty="0">
              <a:solidFill>
                <a:srgbClr val="000000"/>
              </a:solidFill>
              <a:latin typeface="Arimo"/>
            </a:endParaRPr>
          </a:p>
        </p:txBody>
      </p:sp>
      <p:sp>
        <p:nvSpPr>
          <p:cNvPr id="19" name="TextBox 19"/>
          <p:cNvSpPr txBox="1"/>
          <p:nvPr/>
        </p:nvSpPr>
        <p:spPr>
          <a:xfrm>
            <a:off x="0" y="508350"/>
            <a:ext cx="1754835" cy="2410916"/>
          </a:xfrm>
          <a:prstGeom prst="rect">
            <a:avLst/>
          </a:prstGeom>
        </p:spPr>
        <p:txBody>
          <a:bodyPr wrap="square" lIns="0" tIns="0" rIns="0" bIns="0" rtlCol="0" anchor="t">
            <a:spAutoFit/>
          </a:bodyPr>
          <a:lstStyle/>
          <a:p>
            <a:pPr algn="ctr">
              <a:lnSpc>
                <a:spcPts val="18757"/>
              </a:lnSpc>
            </a:pPr>
            <a:r>
              <a:rPr lang="en-US" sz="13398" dirty="0">
                <a:solidFill>
                  <a:srgbClr val="000000"/>
                </a:solidFill>
                <a:latin typeface="Antonio Bold"/>
              </a:rPr>
              <a:t>10</a:t>
            </a:r>
          </a:p>
        </p:txBody>
      </p:sp>
      <p:pic>
        <p:nvPicPr>
          <p:cNvPr id="15" name="Picture 14">
            <a:extLst>
              <a:ext uri="{FF2B5EF4-FFF2-40B4-BE49-F238E27FC236}">
                <a16:creationId xmlns:a16="http://schemas.microsoft.com/office/drawing/2014/main" id="{64FE5FEB-F876-A358-6F24-7185AC6E8C95}"/>
              </a:ext>
            </a:extLst>
          </p:cNvPr>
          <p:cNvPicPr>
            <a:picLocks noChangeAspect="1"/>
          </p:cNvPicPr>
          <p:nvPr/>
        </p:nvPicPr>
        <p:blipFill>
          <a:blip r:embed="rId6"/>
          <a:stretch>
            <a:fillRect/>
          </a:stretch>
        </p:blipFill>
        <p:spPr>
          <a:xfrm>
            <a:off x="194396" y="137039"/>
            <a:ext cx="7907197" cy="506012"/>
          </a:xfrm>
          <a:prstGeom prst="rect">
            <a:avLst/>
          </a:prstGeom>
        </p:spPr>
      </p:pic>
      <p:pic>
        <p:nvPicPr>
          <p:cNvPr id="22" name="Picture 21">
            <a:extLst>
              <a:ext uri="{FF2B5EF4-FFF2-40B4-BE49-F238E27FC236}">
                <a16:creationId xmlns:a16="http://schemas.microsoft.com/office/drawing/2014/main" id="{EC59EF9E-B158-80D1-7F2F-BE31F8C9261D}"/>
              </a:ext>
            </a:extLst>
          </p:cNvPr>
          <p:cNvPicPr>
            <a:picLocks noChangeAspect="1"/>
          </p:cNvPicPr>
          <p:nvPr/>
        </p:nvPicPr>
        <p:blipFill>
          <a:blip r:embed="rId7"/>
          <a:stretch>
            <a:fillRect/>
          </a:stretch>
        </p:blipFill>
        <p:spPr>
          <a:xfrm>
            <a:off x="4237749" y="10160135"/>
            <a:ext cx="2231329" cy="57917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341762" y="-296385"/>
            <a:ext cx="8159779"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F8CE63"/>
            </a:solidFill>
          </p:spPr>
          <p:txBody>
            <a:bodyPr/>
            <a:lstStyle/>
            <a:p>
              <a:endParaRPr lang="en-US"/>
            </a:p>
          </p:txBody>
        </p:sp>
        <p:sp>
          <p:nvSpPr>
            <p:cNvPr id="4" name="TextBox 4"/>
            <p:cNvSpPr txBox="1"/>
            <p:nvPr/>
          </p:nvSpPr>
          <p:spPr>
            <a:xfrm>
              <a:off x="0" y="-47625"/>
              <a:ext cx="2924280" cy="1156199"/>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68580" y="8631261"/>
            <a:ext cx="2576952" cy="2158770"/>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F8CE63"/>
            </a:solidFill>
          </p:spPr>
          <p:txBody>
            <a:bodyPr/>
            <a:lstStyle/>
            <a:p>
              <a:endParaRPr lang="en-US"/>
            </a:p>
          </p:txBody>
        </p:sp>
        <p:sp>
          <p:nvSpPr>
            <p:cNvPr id="7" name="TextBox 7"/>
            <p:cNvSpPr txBox="1"/>
            <p:nvPr/>
          </p:nvSpPr>
          <p:spPr>
            <a:xfrm>
              <a:off x="0" y="-47625"/>
              <a:ext cx="988945" cy="944825"/>
            </a:xfrm>
            <a:prstGeom prst="rect">
              <a:avLst/>
            </a:prstGeom>
          </p:spPr>
          <p:txBody>
            <a:bodyPr lIns="50800" tIns="50800" rIns="50800" bIns="50800" rtlCol="0" anchor="ctr"/>
            <a:lstStyle/>
            <a:p>
              <a:pPr algn="ctr">
                <a:lnSpc>
                  <a:spcPts val="1960"/>
                </a:lnSpc>
                <a:spcBef>
                  <a:spcPct val="0"/>
                </a:spcBef>
              </a:pPr>
              <a:endParaRPr/>
            </a:p>
          </p:txBody>
        </p:sp>
      </p:grpSp>
      <p:sp>
        <p:nvSpPr>
          <p:cNvPr id="12" name="Freeform 12"/>
          <p:cNvSpPr/>
          <p:nvPr/>
        </p:nvSpPr>
        <p:spPr>
          <a:xfrm>
            <a:off x="4411197" y="4167998"/>
            <a:ext cx="5121231" cy="1683605"/>
          </a:xfrm>
          <a:custGeom>
            <a:avLst/>
            <a:gdLst/>
            <a:ahLst/>
            <a:cxnLst/>
            <a:rect l="l" t="t" r="r" b="b"/>
            <a:pathLst>
              <a:path w="5121231" h="1683605">
                <a:moveTo>
                  <a:pt x="0" y="0"/>
                </a:moveTo>
                <a:lnTo>
                  <a:pt x="5121231" y="0"/>
                </a:lnTo>
                <a:lnTo>
                  <a:pt x="5121231" y="1683605"/>
                </a:lnTo>
                <a:lnTo>
                  <a:pt x="0" y="16836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4725780" y="4453954"/>
            <a:ext cx="916846" cy="1052334"/>
          </a:xfrm>
          <a:custGeom>
            <a:avLst/>
            <a:gdLst/>
            <a:ahLst/>
            <a:cxnLst/>
            <a:rect l="l" t="t" r="r" b="b"/>
            <a:pathLst>
              <a:path w="916846" h="1052334">
                <a:moveTo>
                  <a:pt x="0" y="0"/>
                </a:moveTo>
                <a:lnTo>
                  <a:pt x="916846" y="0"/>
                </a:lnTo>
                <a:lnTo>
                  <a:pt x="916846" y="1052334"/>
                </a:lnTo>
                <a:lnTo>
                  <a:pt x="0" y="10523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4411197" y="1530478"/>
            <a:ext cx="3024000" cy="3024000"/>
          </a:xfrm>
          <a:custGeom>
            <a:avLst/>
            <a:gdLst/>
            <a:ahLst/>
            <a:cxnLst/>
            <a:rect l="l" t="t" r="r" b="b"/>
            <a:pathLst>
              <a:path w="3024000" h="3024000">
                <a:moveTo>
                  <a:pt x="0" y="0"/>
                </a:moveTo>
                <a:lnTo>
                  <a:pt x="3024000" y="0"/>
                </a:lnTo>
                <a:lnTo>
                  <a:pt x="3024000" y="3024000"/>
                </a:lnTo>
                <a:lnTo>
                  <a:pt x="0" y="3024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a:off x="-606256" y="7202580"/>
            <a:ext cx="3024000" cy="3024000"/>
          </a:xfrm>
          <a:custGeom>
            <a:avLst/>
            <a:gdLst/>
            <a:ahLst/>
            <a:cxnLst/>
            <a:rect l="l" t="t" r="r" b="b"/>
            <a:pathLst>
              <a:path w="3024000" h="3024000">
                <a:moveTo>
                  <a:pt x="0" y="0"/>
                </a:moveTo>
                <a:lnTo>
                  <a:pt x="3024000" y="0"/>
                </a:lnTo>
                <a:lnTo>
                  <a:pt x="3024000" y="3024000"/>
                </a:lnTo>
                <a:lnTo>
                  <a:pt x="0" y="30240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a:off x="1468175" y="9131502"/>
            <a:ext cx="1282824" cy="553218"/>
          </a:xfrm>
          <a:custGeom>
            <a:avLst/>
            <a:gdLst/>
            <a:ahLst/>
            <a:cxnLst/>
            <a:rect l="l" t="t" r="r" b="b"/>
            <a:pathLst>
              <a:path w="1282824" h="553218">
                <a:moveTo>
                  <a:pt x="0" y="0"/>
                </a:moveTo>
                <a:lnTo>
                  <a:pt x="1282824" y="0"/>
                </a:lnTo>
                <a:lnTo>
                  <a:pt x="1282824" y="553218"/>
                </a:lnTo>
                <a:lnTo>
                  <a:pt x="0" y="5532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TextBox 19"/>
          <p:cNvSpPr txBox="1"/>
          <p:nvPr/>
        </p:nvSpPr>
        <p:spPr>
          <a:xfrm>
            <a:off x="222376" y="3628196"/>
            <a:ext cx="3266119" cy="3077766"/>
          </a:xfrm>
          <a:prstGeom prst="rect">
            <a:avLst/>
          </a:prstGeom>
        </p:spPr>
        <p:txBody>
          <a:bodyPr lIns="0" tIns="0" rIns="0" bIns="0" rtlCol="0" anchor="t">
            <a:spAutoFit/>
          </a:bodyPr>
          <a:lstStyle/>
          <a:p>
            <a:pPr marL="302261" lvl="1" indent="-151130" algn="just">
              <a:lnSpc>
                <a:spcPts val="1568"/>
              </a:lnSpc>
              <a:buFont typeface="Arial"/>
              <a:buChar char="•"/>
            </a:pPr>
            <a:r>
              <a:rPr lang="fr-FR" sz="1400" dirty="0">
                <a:solidFill>
                  <a:srgbClr val="000000"/>
                </a:solidFill>
                <a:latin typeface="Arimo"/>
              </a:rPr>
              <a:t>Invente quelques actions pour la belle prière de Jésus. Essaie de commencer par ces actions :</a:t>
            </a:r>
          </a:p>
          <a:p>
            <a:pPr marL="302261" lvl="1" indent="-151130" algn="just">
              <a:lnSpc>
                <a:spcPts val="1568"/>
              </a:lnSpc>
              <a:buFont typeface="Arial"/>
              <a:buChar char="•"/>
            </a:pPr>
            <a:r>
              <a:rPr lang="fr-FR" sz="1400" dirty="0">
                <a:solidFill>
                  <a:srgbClr val="000000"/>
                </a:solidFill>
                <a:latin typeface="Arimo"/>
              </a:rPr>
              <a:t>Notre Père (faites-vous un gros câlin de la part de Dieu).</a:t>
            </a:r>
          </a:p>
          <a:p>
            <a:pPr marL="302261" lvl="1" indent="-151130" algn="just">
              <a:lnSpc>
                <a:spcPts val="1568"/>
              </a:lnSpc>
              <a:buFont typeface="Arial"/>
              <a:buChar char="•"/>
            </a:pPr>
            <a:r>
              <a:rPr lang="fr-FR" sz="1400" dirty="0">
                <a:solidFill>
                  <a:srgbClr val="000000"/>
                </a:solidFill>
                <a:latin typeface="Arimo"/>
              </a:rPr>
              <a:t>Qui vit au ciel (mains levées vers le ciel)</a:t>
            </a:r>
          </a:p>
          <a:p>
            <a:pPr marL="302261" lvl="1" indent="-151130" algn="just">
              <a:lnSpc>
                <a:spcPts val="1568"/>
              </a:lnSpc>
              <a:buFont typeface="Arial"/>
              <a:buChar char="•"/>
            </a:pPr>
            <a:r>
              <a:rPr lang="fr-FR" sz="1400" dirty="0">
                <a:solidFill>
                  <a:srgbClr val="000000"/>
                </a:solidFill>
                <a:latin typeface="Arimo"/>
              </a:rPr>
              <a:t>Que ton nom soit sanctifié (les mains se joignent en prière et descendent sur la poitrine)</a:t>
            </a:r>
          </a:p>
          <a:p>
            <a:pPr marL="302261" lvl="1" indent="-151130" algn="just">
              <a:lnSpc>
                <a:spcPts val="1568"/>
              </a:lnSpc>
              <a:buFont typeface="Arial"/>
              <a:buChar char="•"/>
            </a:pPr>
            <a:r>
              <a:rPr lang="fr-FR" sz="1400" dirty="0">
                <a:solidFill>
                  <a:srgbClr val="000000"/>
                </a:solidFill>
                <a:latin typeface="Arimo"/>
              </a:rPr>
              <a:t>Regarde sur YouTube un clip de Karen </a:t>
            </a:r>
            <a:r>
              <a:rPr lang="fr-FR" sz="1400" dirty="0" err="1">
                <a:solidFill>
                  <a:srgbClr val="000000"/>
                </a:solidFill>
                <a:latin typeface="Arimo"/>
              </a:rPr>
              <a:t>Holford</a:t>
            </a:r>
            <a:r>
              <a:rPr lang="fr-FR" sz="1400" dirty="0">
                <a:solidFill>
                  <a:srgbClr val="000000"/>
                </a:solidFill>
                <a:latin typeface="Arimo"/>
              </a:rPr>
              <a:t> partageant ses actions pour le Notre Père (https://www.youtube.com/watch?v=Wvb-OMf_UIg)</a:t>
            </a:r>
            <a:endParaRPr lang="en-US" sz="1400" dirty="0">
              <a:solidFill>
                <a:srgbClr val="000000"/>
              </a:solidFill>
              <a:latin typeface="Arimo"/>
            </a:endParaRPr>
          </a:p>
        </p:txBody>
      </p:sp>
      <p:sp>
        <p:nvSpPr>
          <p:cNvPr id="20" name="TextBox 20"/>
          <p:cNvSpPr txBox="1"/>
          <p:nvPr/>
        </p:nvSpPr>
        <p:spPr>
          <a:xfrm>
            <a:off x="4287754" y="6127828"/>
            <a:ext cx="2833622" cy="3282950"/>
          </a:xfrm>
          <a:prstGeom prst="rect">
            <a:avLst/>
          </a:prstGeom>
        </p:spPr>
        <p:txBody>
          <a:bodyPr lIns="0" tIns="0" rIns="0" bIns="0" rtlCol="0" anchor="t">
            <a:spAutoFit/>
          </a:bodyPr>
          <a:lstStyle/>
          <a:p>
            <a:pPr marL="302259" lvl="1" indent="-151129" algn="just">
              <a:lnSpc>
                <a:spcPts val="1567"/>
              </a:lnSpc>
              <a:buFont typeface="Arial"/>
              <a:buChar char="•"/>
            </a:pPr>
            <a:r>
              <a:rPr lang="fr-FR" sz="1399" dirty="0">
                <a:solidFill>
                  <a:srgbClr val="000000"/>
                </a:solidFill>
                <a:latin typeface="Arimo"/>
              </a:rPr>
              <a:t>Cher Père Dieu, je te loue pour le merveilleux don de la prière</a:t>
            </a:r>
            <a:r>
              <a:rPr lang="en-US" sz="1399" dirty="0">
                <a:solidFill>
                  <a:srgbClr val="000000"/>
                </a:solidFill>
                <a:latin typeface="Arimo"/>
              </a:rPr>
              <a:t>! </a:t>
            </a:r>
          </a:p>
          <a:p>
            <a:pPr marL="302259" lvl="1" indent="-151129" algn="just">
              <a:lnSpc>
                <a:spcPts val="1567"/>
              </a:lnSpc>
              <a:buFont typeface="Arial"/>
              <a:buChar char="•"/>
            </a:pPr>
            <a:r>
              <a:rPr lang="fr-FR" sz="1399" dirty="0">
                <a:solidFill>
                  <a:srgbClr val="000000"/>
                </a:solidFill>
                <a:latin typeface="Arimo"/>
              </a:rPr>
              <a:t>Merci, Dieu, de me permettre de te parler chaque fois que je le souhaite !</a:t>
            </a:r>
          </a:p>
          <a:p>
            <a:pPr marL="302259" lvl="1" indent="-151129" algn="just">
              <a:lnSpc>
                <a:spcPts val="1567"/>
              </a:lnSpc>
              <a:buFont typeface="Arial"/>
              <a:buChar char="•"/>
            </a:pPr>
            <a:r>
              <a:rPr lang="fr-FR" sz="1399" dirty="0">
                <a:solidFill>
                  <a:srgbClr val="000000"/>
                </a:solidFill>
                <a:latin typeface="Arimo"/>
              </a:rPr>
              <a:t>Je suis tellement désolé(e) d'oublier parfois de t'écouter et de te dire "je t'aime".</a:t>
            </a:r>
          </a:p>
          <a:p>
            <a:pPr marL="302259" lvl="1" indent="-151129" algn="just">
              <a:lnSpc>
                <a:spcPts val="1567"/>
              </a:lnSpc>
              <a:buFont typeface="Arial"/>
              <a:buChar char="•"/>
            </a:pPr>
            <a:r>
              <a:rPr lang="fr-FR" sz="1399" dirty="0">
                <a:solidFill>
                  <a:srgbClr val="000000"/>
                </a:solidFill>
                <a:latin typeface="Arimo"/>
              </a:rPr>
              <a:t>Aide-moi à te parler et à t'écouter, afin que je puisse me rapprocher de toi.</a:t>
            </a:r>
          </a:p>
          <a:p>
            <a:pPr marL="302259" lvl="1" indent="-151129" algn="just">
              <a:lnSpc>
                <a:spcPts val="1567"/>
              </a:lnSpc>
              <a:buFont typeface="Arial"/>
              <a:buChar char="•"/>
            </a:pPr>
            <a:r>
              <a:rPr lang="fr-FR" sz="1399" dirty="0">
                <a:solidFill>
                  <a:srgbClr val="000000"/>
                </a:solidFill>
                <a:latin typeface="Arimo"/>
              </a:rPr>
              <a:t>Je prie pour que plus de personnes découvrent comment te parler par la prière. </a:t>
            </a:r>
            <a:endParaRPr lang="en-US" sz="1399" dirty="0">
              <a:solidFill>
                <a:srgbClr val="000000"/>
              </a:solidFill>
              <a:latin typeface="Arimo"/>
            </a:endParaRPr>
          </a:p>
          <a:p>
            <a:pPr algn="just">
              <a:lnSpc>
                <a:spcPts val="1567"/>
              </a:lnSpc>
            </a:pPr>
            <a:endParaRPr lang="en-US" sz="1399" dirty="0">
              <a:solidFill>
                <a:srgbClr val="000000"/>
              </a:solidFill>
              <a:latin typeface="Arimo"/>
            </a:endParaRPr>
          </a:p>
          <a:p>
            <a:pPr algn="just">
              <a:lnSpc>
                <a:spcPts val="1567"/>
              </a:lnSpc>
              <a:spcBef>
                <a:spcPct val="0"/>
              </a:spcBef>
            </a:pPr>
            <a:endParaRPr lang="en-US" sz="1399" dirty="0">
              <a:solidFill>
                <a:srgbClr val="000000"/>
              </a:solidFill>
              <a:latin typeface="Arimo"/>
            </a:endParaRPr>
          </a:p>
        </p:txBody>
      </p:sp>
      <p:sp>
        <p:nvSpPr>
          <p:cNvPr id="22" name="TextBox 22"/>
          <p:cNvSpPr txBox="1"/>
          <p:nvPr/>
        </p:nvSpPr>
        <p:spPr>
          <a:xfrm>
            <a:off x="5776565" y="4845529"/>
            <a:ext cx="3418823" cy="338068"/>
          </a:xfrm>
          <a:prstGeom prst="rect">
            <a:avLst/>
          </a:prstGeom>
        </p:spPr>
        <p:txBody>
          <a:bodyPr lIns="0" tIns="0" rIns="0" bIns="0" rtlCol="0" anchor="t">
            <a:spAutoFit/>
          </a:bodyPr>
          <a:lstStyle/>
          <a:p>
            <a:pPr>
              <a:lnSpc>
                <a:spcPts val="2617"/>
              </a:lnSpc>
            </a:pPr>
            <a:r>
              <a:rPr lang="en-US" sz="2336" dirty="0">
                <a:solidFill>
                  <a:srgbClr val="000000"/>
                </a:solidFill>
                <a:latin typeface="Antonio Bold"/>
              </a:rPr>
              <a:t>PRIONS</a:t>
            </a:r>
          </a:p>
        </p:txBody>
      </p:sp>
      <p:pic>
        <p:nvPicPr>
          <p:cNvPr id="25" name="Picture 24"/>
          <p:cNvPicPr>
            <a:picLocks noChangeAspect="1"/>
          </p:cNvPicPr>
          <p:nvPr/>
        </p:nvPicPr>
        <p:blipFill>
          <a:blip r:embed="rId12"/>
          <a:stretch>
            <a:fillRect/>
          </a:stretch>
        </p:blipFill>
        <p:spPr>
          <a:xfrm>
            <a:off x="348821" y="2987918"/>
            <a:ext cx="3596952" cy="634039"/>
          </a:xfrm>
          <a:prstGeom prst="rect">
            <a:avLst/>
          </a:prstGeom>
        </p:spPr>
      </p:pic>
      <p:sp>
        <p:nvSpPr>
          <p:cNvPr id="18" name="TextBox 14">
            <a:extLst>
              <a:ext uri="{FF2B5EF4-FFF2-40B4-BE49-F238E27FC236}">
                <a16:creationId xmlns:a16="http://schemas.microsoft.com/office/drawing/2014/main" id="{F7F07097-D78A-3FD4-AA78-F9EDA098AC6F}"/>
              </a:ext>
            </a:extLst>
          </p:cNvPr>
          <p:cNvSpPr txBox="1"/>
          <p:nvPr/>
        </p:nvSpPr>
        <p:spPr>
          <a:xfrm>
            <a:off x="1636966" y="810386"/>
            <a:ext cx="3849130" cy="1698580"/>
          </a:xfrm>
          <a:prstGeom prst="rect">
            <a:avLst/>
          </a:prstGeom>
        </p:spPr>
        <p:txBody>
          <a:bodyPr lIns="0" tIns="0" rIns="0" bIns="0" rtlCol="0" anchor="t">
            <a:spAutoFit/>
          </a:bodyPr>
          <a:lstStyle/>
          <a:p>
            <a:pPr>
              <a:lnSpc>
                <a:spcPts val="6644"/>
              </a:lnSpc>
            </a:pPr>
            <a:r>
              <a:rPr lang="en-US" sz="5933" dirty="0">
                <a:solidFill>
                  <a:srgbClr val="000000"/>
                </a:solidFill>
                <a:latin typeface="Antonio Bold"/>
              </a:rPr>
              <a:t>JOURS DE PRIERE</a:t>
            </a:r>
          </a:p>
        </p:txBody>
      </p:sp>
      <p:sp>
        <p:nvSpPr>
          <p:cNvPr id="23" name="TextBox 19">
            <a:extLst>
              <a:ext uri="{FF2B5EF4-FFF2-40B4-BE49-F238E27FC236}">
                <a16:creationId xmlns:a16="http://schemas.microsoft.com/office/drawing/2014/main" id="{B3F9350D-DAD9-4AB9-A425-7AAA89F96D34}"/>
              </a:ext>
            </a:extLst>
          </p:cNvPr>
          <p:cNvSpPr txBox="1"/>
          <p:nvPr/>
        </p:nvSpPr>
        <p:spPr>
          <a:xfrm>
            <a:off x="0" y="508350"/>
            <a:ext cx="1754835" cy="2410916"/>
          </a:xfrm>
          <a:prstGeom prst="rect">
            <a:avLst/>
          </a:prstGeom>
        </p:spPr>
        <p:txBody>
          <a:bodyPr wrap="square" lIns="0" tIns="0" rIns="0" bIns="0" rtlCol="0" anchor="t">
            <a:spAutoFit/>
          </a:bodyPr>
          <a:lstStyle/>
          <a:p>
            <a:pPr algn="ctr">
              <a:lnSpc>
                <a:spcPts val="18757"/>
              </a:lnSpc>
            </a:pPr>
            <a:r>
              <a:rPr lang="en-US" sz="13398" dirty="0">
                <a:solidFill>
                  <a:srgbClr val="000000"/>
                </a:solidFill>
                <a:latin typeface="Antonio Bold"/>
              </a:rPr>
              <a:t>10</a:t>
            </a:r>
          </a:p>
        </p:txBody>
      </p:sp>
      <p:pic>
        <p:nvPicPr>
          <p:cNvPr id="27" name="Picture 26">
            <a:extLst>
              <a:ext uri="{FF2B5EF4-FFF2-40B4-BE49-F238E27FC236}">
                <a16:creationId xmlns:a16="http://schemas.microsoft.com/office/drawing/2014/main" id="{45E4CCF6-E228-9D13-FAD8-03FB3A81790D}"/>
              </a:ext>
            </a:extLst>
          </p:cNvPr>
          <p:cNvPicPr>
            <a:picLocks noChangeAspect="1"/>
          </p:cNvPicPr>
          <p:nvPr/>
        </p:nvPicPr>
        <p:blipFill>
          <a:blip r:embed="rId13"/>
          <a:stretch>
            <a:fillRect/>
          </a:stretch>
        </p:blipFill>
        <p:spPr>
          <a:xfrm>
            <a:off x="194396" y="137039"/>
            <a:ext cx="7907197" cy="506012"/>
          </a:xfrm>
          <a:prstGeom prst="rect">
            <a:avLst/>
          </a:prstGeom>
        </p:spPr>
      </p:pic>
      <p:grpSp>
        <p:nvGrpSpPr>
          <p:cNvPr id="30" name="Group 8">
            <a:extLst>
              <a:ext uri="{FF2B5EF4-FFF2-40B4-BE49-F238E27FC236}">
                <a16:creationId xmlns:a16="http://schemas.microsoft.com/office/drawing/2014/main" id="{893E9C15-0E40-15C8-213E-DDF342D6B5BF}"/>
              </a:ext>
            </a:extLst>
          </p:cNvPr>
          <p:cNvGrpSpPr/>
          <p:nvPr/>
        </p:nvGrpSpPr>
        <p:grpSpPr>
          <a:xfrm>
            <a:off x="-1" y="10147300"/>
            <a:ext cx="7556501" cy="658451"/>
            <a:chOff x="0" y="0"/>
            <a:chExt cx="2866315" cy="188953"/>
          </a:xfrm>
        </p:grpSpPr>
        <p:sp>
          <p:nvSpPr>
            <p:cNvPr id="31" name="Freeform 9">
              <a:extLst>
                <a:ext uri="{FF2B5EF4-FFF2-40B4-BE49-F238E27FC236}">
                  <a16:creationId xmlns:a16="http://schemas.microsoft.com/office/drawing/2014/main" id="{FC5F4CFF-7586-0A58-C2D8-0BAA7E924088}"/>
                </a:ext>
              </a:extLst>
            </p:cNvPr>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F8CE63"/>
            </a:solidFill>
          </p:spPr>
          <p:txBody>
            <a:bodyPr/>
            <a:lstStyle/>
            <a:p>
              <a:endParaRPr lang="en-US"/>
            </a:p>
          </p:txBody>
        </p:sp>
        <p:sp>
          <p:nvSpPr>
            <p:cNvPr id="32" name="TextBox 10">
              <a:extLst>
                <a:ext uri="{FF2B5EF4-FFF2-40B4-BE49-F238E27FC236}">
                  <a16:creationId xmlns:a16="http://schemas.microsoft.com/office/drawing/2014/main" id="{109EAF91-E67C-0E9B-58F1-E305F3B0B5E9}"/>
                </a:ext>
              </a:extLst>
            </p:cNvPr>
            <p:cNvSpPr txBox="1"/>
            <p:nvPr/>
          </p:nvSpPr>
          <p:spPr>
            <a:xfrm>
              <a:off x="0" y="19050"/>
              <a:ext cx="2866315" cy="169903"/>
            </a:xfrm>
            <a:prstGeom prst="rect">
              <a:avLst/>
            </a:prstGeom>
          </p:spPr>
          <p:txBody>
            <a:bodyPr lIns="50800" tIns="50800" rIns="50800" bIns="50800" rtlCol="0" anchor="ctr"/>
            <a:lstStyle/>
            <a:p>
              <a:pPr algn="ctr">
                <a:lnSpc>
                  <a:spcPts val="1597"/>
                </a:lnSpc>
              </a:pPr>
              <a:endParaRPr/>
            </a:p>
          </p:txBody>
        </p:sp>
      </p:grpSp>
      <p:pic>
        <p:nvPicPr>
          <p:cNvPr id="33" name="Picture 32">
            <a:extLst>
              <a:ext uri="{FF2B5EF4-FFF2-40B4-BE49-F238E27FC236}">
                <a16:creationId xmlns:a16="http://schemas.microsoft.com/office/drawing/2014/main" id="{41DBA5AC-A9C1-A76C-25EB-5DD7D7FEE5CF}"/>
              </a:ext>
            </a:extLst>
          </p:cNvPr>
          <p:cNvPicPr>
            <a:picLocks noChangeAspect="1"/>
          </p:cNvPicPr>
          <p:nvPr/>
        </p:nvPicPr>
        <p:blipFill>
          <a:blip r:embed="rId14"/>
          <a:stretch>
            <a:fillRect/>
          </a:stretch>
        </p:blipFill>
        <p:spPr>
          <a:xfrm>
            <a:off x="4237749" y="10160135"/>
            <a:ext cx="2231329" cy="579170"/>
          </a:xfrm>
          <a:prstGeom prst="rect">
            <a:avLst/>
          </a:prstGeom>
        </p:spPr>
      </p:pic>
      <p:sp>
        <p:nvSpPr>
          <p:cNvPr id="34" name="Freeform 11">
            <a:extLst>
              <a:ext uri="{FF2B5EF4-FFF2-40B4-BE49-F238E27FC236}">
                <a16:creationId xmlns:a16="http://schemas.microsoft.com/office/drawing/2014/main" id="{6276FD21-EB7D-1A5A-4C8B-6BFF9670D6BA}"/>
              </a:ext>
            </a:extLst>
          </p:cNvPr>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15"/>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341762" y="-296385"/>
            <a:ext cx="8159779"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B2764E"/>
            </a:solidFill>
          </p:spPr>
          <p:txBody>
            <a:bodyPr/>
            <a:lstStyle/>
            <a:p>
              <a:endParaRPr lang="en-US"/>
            </a:p>
          </p:txBody>
        </p:sp>
        <p:sp>
          <p:nvSpPr>
            <p:cNvPr id="4" name="TextBox 4"/>
            <p:cNvSpPr txBox="1"/>
            <p:nvPr/>
          </p:nvSpPr>
          <p:spPr>
            <a:xfrm>
              <a:off x="0" y="-47625"/>
              <a:ext cx="2924280" cy="1156199"/>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0" y="8974827"/>
            <a:ext cx="2417744" cy="1717173"/>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B2764E"/>
            </a:solidFill>
          </p:spPr>
          <p:txBody>
            <a:bodyPr/>
            <a:lstStyle/>
            <a:p>
              <a:endParaRPr lang="en-US"/>
            </a:p>
          </p:txBody>
        </p:sp>
        <p:sp>
          <p:nvSpPr>
            <p:cNvPr id="7" name="TextBox 7"/>
            <p:cNvSpPr txBox="1"/>
            <p:nvPr/>
          </p:nvSpPr>
          <p:spPr>
            <a:xfrm>
              <a:off x="0" y="-47625"/>
              <a:ext cx="988945" cy="944825"/>
            </a:xfrm>
            <a:prstGeom prst="rect">
              <a:avLst/>
            </a:prstGeom>
          </p:spPr>
          <p:txBody>
            <a:bodyPr lIns="50800" tIns="50800" rIns="50800" bIns="50800" rtlCol="0" anchor="ctr"/>
            <a:lstStyle/>
            <a:p>
              <a:pPr algn="ctr">
                <a:lnSpc>
                  <a:spcPts val="1960"/>
                </a:lnSpc>
                <a:spcBef>
                  <a:spcPct val="0"/>
                </a:spcBef>
              </a:pPr>
              <a:endParaRPr/>
            </a:p>
          </p:txBody>
        </p:sp>
      </p:grpSp>
      <p:grpSp>
        <p:nvGrpSpPr>
          <p:cNvPr id="8" name="Group 8"/>
          <p:cNvGrpSpPr/>
          <p:nvPr/>
        </p:nvGrpSpPr>
        <p:grpSpPr>
          <a:xfrm>
            <a:off x="-259705" y="10076748"/>
            <a:ext cx="7818017" cy="748300"/>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B2764E"/>
            </a:solidFill>
          </p:spPr>
          <p:txBody>
            <a:bodyPr/>
            <a:lstStyle/>
            <a:p>
              <a:endParaRPr lang="en-US"/>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a:p>
          </p:txBody>
        </p:sp>
      </p:grpSp>
      <p:sp>
        <p:nvSpPr>
          <p:cNvPr id="12" name="Freeform 12"/>
          <p:cNvSpPr/>
          <p:nvPr/>
        </p:nvSpPr>
        <p:spPr>
          <a:xfrm>
            <a:off x="4147995" y="908125"/>
            <a:ext cx="2648697" cy="2445946"/>
          </a:xfrm>
          <a:custGeom>
            <a:avLst/>
            <a:gdLst/>
            <a:ahLst/>
            <a:cxnLst/>
            <a:rect l="l" t="t" r="r" b="b"/>
            <a:pathLst>
              <a:path w="2648697" h="2445946">
                <a:moveTo>
                  <a:pt x="0" y="0"/>
                </a:moveTo>
                <a:lnTo>
                  <a:pt x="2648697" y="0"/>
                </a:lnTo>
                <a:lnTo>
                  <a:pt x="2648697" y="2445946"/>
                </a:lnTo>
                <a:lnTo>
                  <a:pt x="0" y="2445946"/>
                </a:lnTo>
                <a:lnTo>
                  <a:pt x="0" y="0"/>
                </a:lnTo>
                <a:close/>
              </a:path>
            </a:pathLst>
          </a:custGeom>
          <a:blipFill>
            <a:blip r:embed="rId3"/>
            <a:stretch>
              <a:fillRect r="-38517"/>
            </a:stretch>
          </a:blipFill>
        </p:spPr>
        <p:txBody>
          <a:bodyPr/>
          <a:lstStyle/>
          <a:p>
            <a:endParaRPr lang="en-US"/>
          </a:p>
        </p:txBody>
      </p:sp>
      <p:sp>
        <p:nvSpPr>
          <p:cNvPr id="13" name="Freeform 13"/>
          <p:cNvSpPr/>
          <p:nvPr/>
        </p:nvSpPr>
        <p:spPr>
          <a:xfrm>
            <a:off x="174911" y="9009325"/>
            <a:ext cx="2782267" cy="1325055"/>
          </a:xfrm>
          <a:custGeom>
            <a:avLst/>
            <a:gdLst/>
            <a:ahLst/>
            <a:cxnLst/>
            <a:rect l="l" t="t" r="r" b="b"/>
            <a:pathLst>
              <a:path w="2782267" h="1325055">
                <a:moveTo>
                  <a:pt x="0" y="0"/>
                </a:moveTo>
                <a:lnTo>
                  <a:pt x="2782267" y="0"/>
                </a:lnTo>
                <a:lnTo>
                  <a:pt x="2782267" y="1325055"/>
                </a:lnTo>
                <a:lnTo>
                  <a:pt x="0" y="13250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3047980" y="9690795"/>
            <a:ext cx="439784" cy="737583"/>
          </a:xfrm>
          <a:custGeom>
            <a:avLst/>
            <a:gdLst/>
            <a:ahLst/>
            <a:cxnLst/>
            <a:rect l="l" t="t" r="r" b="b"/>
            <a:pathLst>
              <a:path w="439784" h="737583">
                <a:moveTo>
                  <a:pt x="0" y="0"/>
                </a:moveTo>
                <a:lnTo>
                  <a:pt x="439784" y="0"/>
                </a:lnTo>
                <a:lnTo>
                  <a:pt x="439784" y="737583"/>
                </a:lnTo>
                <a:lnTo>
                  <a:pt x="0" y="737583"/>
                </a:lnTo>
                <a:lnTo>
                  <a:pt x="0" y="0"/>
                </a:lnTo>
                <a:close/>
              </a:path>
            </a:pathLst>
          </a:custGeom>
          <a:blipFill>
            <a:blip r:embed="rId6"/>
            <a:stretch>
              <a:fillRect/>
            </a:stretch>
          </a:blipFill>
        </p:spPr>
        <p:txBody>
          <a:bodyPr/>
          <a:lstStyle/>
          <a:p>
            <a:endParaRPr lang="en-US"/>
          </a:p>
        </p:txBody>
      </p:sp>
      <p:sp>
        <p:nvSpPr>
          <p:cNvPr id="15" name="Freeform 15"/>
          <p:cNvSpPr/>
          <p:nvPr/>
        </p:nvSpPr>
        <p:spPr>
          <a:xfrm>
            <a:off x="3649304" y="9731937"/>
            <a:ext cx="339390" cy="655299"/>
          </a:xfrm>
          <a:custGeom>
            <a:avLst/>
            <a:gdLst/>
            <a:ahLst/>
            <a:cxnLst/>
            <a:rect l="l" t="t" r="r" b="b"/>
            <a:pathLst>
              <a:path w="339390" h="655299">
                <a:moveTo>
                  <a:pt x="0" y="0"/>
                </a:moveTo>
                <a:lnTo>
                  <a:pt x="339390" y="0"/>
                </a:lnTo>
                <a:lnTo>
                  <a:pt x="339390" y="655299"/>
                </a:lnTo>
                <a:lnTo>
                  <a:pt x="0" y="655299"/>
                </a:lnTo>
                <a:lnTo>
                  <a:pt x="0" y="0"/>
                </a:lnTo>
                <a:close/>
              </a:path>
            </a:pathLst>
          </a:custGeom>
          <a:blipFill>
            <a:blip r:embed="rId7"/>
            <a:stretch>
              <a:fillRect/>
            </a:stretch>
          </a:blipFill>
        </p:spPr>
        <p:txBody>
          <a:bodyPr/>
          <a:lstStyle/>
          <a:p>
            <a:endParaRPr lang="en-US"/>
          </a:p>
        </p:txBody>
      </p:sp>
      <p:sp>
        <p:nvSpPr>
          <p:cNvPr id="16" name="Freeform 16"/>
          <p:cNvSpPr/>
          <p:nvPr/>
        </p:nvSpPr>
        <p:spPr>
          <a:xfrm>
            <a:off x="308858" y="9594404"/>
            <a:ext cx="563293" cy="930364"/>
          </a:xfrm>
          <a:custGeom>
            <a:avLst/>
            <a:gdLst/>
            <a:ahLst/>
            <a:cxnLst/>
            <a:rect l="l" t="t" r="r" b="b"/>
            <a:pathLst>
              <a:path w="563293" h="930364">
                <a:moveTo>
                  <a:pt x="0" y="0"/>
                </a:moveTo>
                <a:lnTo>
                  <a:pt x="563293" y="0"/>
                </a:lnTo>
                <a:lnTo>
                  <a:pt x="563293" y="930365"/>
                </a:lnTo>
                <a:lnTo>
                  <a:pt x="0" y="9303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TextBox 18"/>
          <p:cNvSpPr txBox="1"/>
          <p:nvPr/>
        </p:nvSpPr>
        <p:spPr>
          <a:xfrm>
            <a:off x="262462" y="3051280"/>
            <a:ext cx="3693994" cy="333425"/>
          </a:xfrm>
          <a:prstGeom prst="rect">
            <a:avLst/>
          </a:prstGeom>
        </p:spPr>
        <p:txBody>
          <a:bodyPr wrap="square" lIns="0" tIns="0" rIns="0" bIns="0" rtlCol="0" anchor="t">
            <a:spAutoFit/>
          </a:bodyPr>
          <a:lstStyle/>
          <a:p>
            <a:pPr>
              <a:lnSpc>
                <a:spcPts val="2617"/>
              </a:lnSpc>
            </a:pPr>
            <a:r>
              <a:rPr lang="fr-FR" sz="2336" dirty="0">
                <a:solidFill>
                  <a:srgbClr val="000000"/>
                </a:solidFill>
                <a:latin typeface="Antonio Bold"/>
              </a:rPr>
              <a:t>JOUR 6 - NE PAS ABANDONNER</a:t>
            </a:r>
            <a:endParaRPr lang="en-US" sz="2336" dirty="0">
              <a:solidFill>
                <a:srgbClr val="000000"/>
              </a:solidFill>
              <a:latin typeface="Antonio Bold"/>
            </a:endParaRPr>
          </a:p>
        </p:txBody>
      </p:sp>
      <p:sp>
        <p:nvSpPr>
          <p:cNvPr id="19" name="TextBox 19"/>
          <p:cNvSpPr txBox="1"/>
          <p:nvPr/>
        </p:nvSpPr>
        <p:spPr>
          <a:xfrm>
            <a:off x="262462" y="3493557"/>
            <a:ext cx="3563216" cy="5539978"/>
          </a:xfrm>
          <a:prstGeom prst="rect">
            <a:avLst/>
          </a:prstGeom>
        </p:spPr>
        <p:txBody>
          <a:bodyPr wrap="square" lIns="0" tIns="0" rIns="0" bIns="0" rtlCol="0" anchor="t">
            <a:spAutoFit/>
          </a:bodyPr>
          <a:lstStyle/>
          <a:p>
            <a:pPr algn="just">
              <a:lnSpc>
                <a:spcPts val="1568"/>
              </a:lnSpc>
            </a:pPr>
            <a:r>
              <a:rPr lang="fr-FR" sz="1400" dirty="0">
                <a:solidFill>
                  <a:srgbClr val="000000"/>
                </a:solidFill>
                <a:latin typeface="Arimo"/>
              </a:rPr>
              <a:t>Nous ne devons pas nous lasser de faire le bien. Nous recevrons notre récolte de vie éternelle au bon moment. Nous ne devons pas abandonner</a:t>
            </a:r>
            <a:r>
              <a:rPr lang="en-US" sz="1400" dirty="0">
                <a:solidFill>
                  <a:srgbClr val="000000"/>
                </a:solidFill>
                <a:latin typeface="Arimo"/>
              </a:rPr>
              <a:t>! (Gal. 6:9, ICB)</a:t>
            </a:r>
          </a:p>
          <a:p>
            <a:pPr algn="just">
              <a:lnSpc>
                <a:spcPts val="1568"/>
              </a:lnSpc>
            </a:pPr>
            <a:endParaRPr lang="en-US" sz="1400" dirty="0">
              <a:solidFill>
                <a:srgbClr val="000000"/>
              </a:solidFill>
              <a:latin typeface="Arimo"/>
            </a:endParaRPr>
          </a:p>
          <a:p>
            <a:pPr algn="just">
              <a:lnSpc>
                <a:spcPts val="1568"/>
              </a:lnSpc>
            </a:pPr>
            <a:r>
              <a:rPr lang="en-US" sz="1400" dirty="0">
                <a:solidFill>
                  <a:srgbClr val="000000"/>
                </a:solidFill>
                <a:latin typeface="Arimo"/>
              </a:rPr>
              <a:t> </a:t>
            </a:r>
            <a:r>
              <a:rPr lang="fr-FR" sz="1400" dirty="0">
                <a:solidFill>
                  <a:srgbClr val="000000"/>
                </a:solidFill>
                <a:latin typeface="Arimo"/>
              </a:rPr>
              <a:t>La vie a été dure pour Joseph. Sa mère était morte à la naissance de son petit frère. Ses grands frères savaient qu'il était le fils préféré de leur père et cela les rendait jaloux. Ils étaient tellement en colère qu'ils ont failli tuer Joseph, mais ils ont décidé de le vendre comme esclave. </a:t>
            </a:r>
          </a:p>
          <a:p>
            <a:pPr algn="just">
              <a:lnSpc>
                <a:spcPts val="1568"/>
              </a:lnSpc>
            </a:pPr>
            <a:endParaRPr lang="en-US" sz="1400" dirty="0">
              <a:solidFill>
                <a:srgbClr val="000000"/>
              </a:solidFill>
              <a:latin typeface="Arimo"/>
            </a:endParaRPr>
          </a:p>
          <a:p>
            <a:pPr algn="just">
              <a:lnSpc>
                <a:spcPts val="1568"/>
              </a:lnSpc>
            </a:pPr>
            <a:r>
              <a:rPr lang="fr-FR" sz="1400" dirty="0">
                <a:solidFill>
                  <a:srgbClr val="000000"/>
                </a:solidFill>
                <a:latin typeface="Arimo"/>
              </a:rPr>
              <a:t> Lorsqu'il est arrivé dans la maison de </a:t>
            </a:r>
            <a:r>
              <a:rPr lang="fr-FR" sz="1400" dirty="0" err="1">
                <a:solidFill>
                  <a:srgbClr val="000000"/>
                </a:solidFill>
                <a:latin typeface="Arimo"/>
              </a:rPr>
              <a:t>Potiphar</a:t>
            </a:r>
            <a:r>
              <a:rPr lang="fr-FR" sz="1400" dirty="0">
                <a:solidFill>
                  <a:srgbClr val="000000"/>
                </a:solidFill>
                <a:latin typeface="Arimo"/>
              </a:rPr>
              <a:t>, Joseph était triste, seul et effrayé. Mais chaque jour, Joseph demandait à Dieu de l'aider à être une bénédiction. Il travaillait dur. Il essayait de garder le sourire et d'être gentil avec tous ceux qu'il rencontrait. </a:t>
            </a:r>
          </a:p>
          <a:p>
            <a:pPr algn="just">
              <a:lnSpc>
                <a:spcPts val="1568"/>
              </a:lnSpc>
            </a:pPr>
            <a:endParaRPr lang="en-US" sz="1400" dirty="0">
              <a:solidFill>
                <a:srgbClr val="000000"/>
              </a:solidFill>
              <a:latin typeface="Arimo"/>
            </a:endParaRPr>
          </a:p>
          <a:p>
            <a:pPr algn="just">
              <a:lnSpc>
                <a:spcPts val="1568"/>
              </a:lnSpc>
            </a:pPr>
            <a:r>
              <a:rPr lang="en-US" sz="1400" dirty="0">
                <a:solidFill>
                  <a:srgbClr val="000000"/>
                </a:solidFill>
                <a:latin typeface="Arimo"/>
              </a:rPr>
              <a:t> </a:t>
            </a:r>
            <a:r>
              <a:rPr lang="fr-FR" sz="1400" dirty="0">
                <a:solidFill>
                  <a:srgbClr val="000000"/>
                </a:solidFill>
                <a:latin typeface="Arimo"/>
              </a:rPr>
              <a:t>Un jour, la femme de </a:t>
            </a:r>
            <a:r>
              <a:rPr lang="fr-FR" sz="1400" dirty="0" err="1">
                <a:solidFill>
                  <a:srgbClr val="000000"/>
                </a:solidFill>
                <a:latin typeface="Arimo"/>
              </a:rPr>
              <a:t>Potiphar</a:t>
            </a:r>
            <a:r>
              <a:rPr lang="fr-FR" sz="1400" dirty="0">
                <a:solidFill>
                  <a:srgbClr val="000000"/>
                </a:solidFill>
                <a:latin typeface="Arimo"/>
              </a:rPr>
              <a:t> a demandé à Joseph de faire quelque chose de mal. Il a refusé de faire une chose aussi terrible, alors elle mentit sur lui, et </a:t>
            </a:r>
            <a:r>
              <a:rPr lang="fr-FR" sz="1400" dirty="0" err="1">
                <a:solidFill>
                  <a:srgbClr val="000000"/>
                </a:solidFill>
                <a:latin typeface="Arimo"/>
              </a:rPr>
              <a:t>Potiphar</a:t>
            </a:r>
            <a:r>
              <a:rPr lang="fr-FR" sz="1400" dirty="0">
                <a:solidFill>
                  <a:srgbClr val="000000"/>
                </a:solidFill>
                <a:latin typeface="Arimo"/>
              </a:rPr>
              <a:t> l'envoya en prison. Mais Joseph essaya toujours d'être une bénédiction pour les autres. </a:t>
            </a:r>
            <a:endParaRPr lang="en-US" sz="1400" dirty="0">
              <a:solidFill>
                <a:srgbClr val="000000"/>
              </a:solidFill>
              <a:latin typeface="Arimo"/>
            </a:endParaRPr>
          </a:p>
          <a:p>
            <a:pPr algn="just">
              <a:lnSpc>
                <a:spcPts val="1568"/>
              </a:lnSpc>
              <a:spcBef>
                <a:spcPct val="0"/>
              </a:spcBef>
            </a:pPr>
            <a:endParaRPr lang="en-US" sz="1400" dirty="0">
              <a:solidFill>
                <a:srgbClr val="000000"/>
              </a:solidFill>
              <a:latin typeface="Arimo"/>
            </a:endParaRPr>
          </a:p>
        </p:txBody>
      </p:sp>
      <p:sp>
        <p:nvSpPr>
          <p:cNvPr id="20" name="TextBox 20"/>
          <p:cNvSpPr txBox="1"/>
          <p:nvPr/>
        </p:nvSpPr>
        <p:spPr>
          <a:xfrm>
            <a:off x="4147995" y="3750897"/>
            <a:ext cx="3113139" cy="5745163"/>
          </a:xfrm>
          <a:prstGeom prst="rect">
            <a:avLst/>
          </a:prstGeom>
        </p:spPr>
        <p:txBody>
          <a:bodyPr lIns="0" tIns="0" rIns="0" bIns="0" rtlCol="0" anchor="t">
            <a:spAutoFit/>
          </a:bodyPr>
          <a:lstStyle/>
          <a:p>
            <a:pPr algn="just">
              <a:lnSpc>
                <a:spcPts val="1567"/>
              </a:lnSpc>
            </a:pPr>
            <a:r>
              <a:rPr lang="fr-FR" sz="1400" dirty="0">
                <a:solidFill>
                  <a:srgbClr val="000000"/>
                </a:solidFill>
                <a:latin typeface="Arimo"/>
              </a:rPr>
              <a:t>Il aidait les gardiens de la prison et il écoutait les gens qui étaient tristes et désorientés. </a:t>
            </a:r>
            <a:endParaRPr lang="en-US" sz="1400" dirty="0">
              <a:solidFill>
                <a:srgbClr val="000000"/>
              </a:solidFill>
              <a:latin typeface="Arimo"/>
            </a:endParaRPr>
          </a:p>
          <a:p>
            <a:pPr algn="just">
              <a:lnSpc>
                <a:spcPts val="1567"/>
              </a:lnSpc>
            </a:pPr>
            <a:endParaRPr lang="fr-FR" sz="1399" dirty="0">
              <a:solidFill>
                <a:srgbClr val="000000"/>
              </a:solidFill>
              <a:latin typeface="Arimo"/>
            </a:endParaRPr>
          </a:p>
          <a:p>
            <a:pPr algn="just">
              <a:lnSpc>
                <a:spcPts val="1567"/>
              </a:lnSpc>
            </a:pPr>
            <a:r>
              <a:rPr lang="fr-FR" sz="1399" dirty="0">
                <a:solidFill>
                  <a:srgbClr val="000000"/>
                </a:solidFill>
                <a:latin typeface="Arimo"/>
              </a:rPr>
              <a:t>Un jour, Pharaon eut besoin d'aide pour comprendre des rêves étranges. L'un des serviteurs de Pharaon qui avait rencontré Joseph en prison, se rappela que Joseph avait expliqué l'un de ses rêves! Joseph fut donc amené à Pharaon et Dieu l'aida à expliquer le rêve de Pharaon. Celui-ci fut tellement ravi de l'explication de Joseph et de ses plans pour se préparer à une future famine, qu'il en fit un grand chef</a:t>
            </a:r>
            <a:r>
              <a:rPr lang="en-US" sz="1399" dirty="0">
                <a:solidFill>
                  <a:srgbClr val="000000"/>
                </a:solidFill>
                <a:latin typeface="Arimo"/>
              </a:rPr>
              <a:t>!</a:t>
            </a:r>
          </a:p>
          <a:p>
            <a:pPr algn="just">
              <a:lnSpc>
                <a:spcPts val="1567"/>
              </a:lnSpc>
            </a:pPr>
            <a:r>
              <a:rPr lang="en-US" sz="1399" dirty="0">
                <a:solidFill>
                  <a:srgbClr val="000000"/>
                </a:solidFill>
                <a:latin typeface="Arimo"/>
              </a:rPr>
              <a:t> </a:t>
            </a:r>
          </a:p>
          <a:p>
            <a:pPr algn="just">
              <a:lnSpc>
                <a:spcPts val="1567"/>
              </a:lnSpc>
            </a:pPr>
            <a:r>
              <a:rPr lang="fr-FR" sz="1399" dirty="0">
                <a:solidFill>
                  <a:srgbClr val="000000"/>
                </a:solidFill>
                <a:latin typeface="Arimo"/>
              </a:rPr>
              <a:t>Joseph persévérait. Il continuait à choisir de faire confiance à Dieu et de bénir les autres, même lorsque sa vie était très triste et difficile. Finalement, il comprit que Dieu avait élaboré un plan extraordinaire dans sa vie pour l'aider à sauver le peuple d'Égypte et toute sa famille. </a:t>
            </a:r>
            <a:endParaRPr lang="en-US" sz="1399" dirty="0">
              <a:solidFill>
                <a:srgbClr val="000000"/>
              </a:solidFill>
              <a:latin typeface="Arimo"/>
            </a:endParaRPr>
          </a:p>
          <a:p>
            <a:pPr algn="just">
              <a:lnSpc>
                <a:spcPts val="1567"/>
              </a:lnSpc>
            </a:pPr>
            <a:endParaRPr lang="en-US" sz="1399" dirty="0">
              <a:solidFill>
                <a:srgbClr val="000000"/>
              </a:solidFill>
              <a:latin typeface="Arimo"/>
            </a:endParaRPr>
          </a:p>
          <a:p>
            <a:pPr algn="just">
              <a:lnSpc>
                <a:spcPts val="1567"/>
              </a:lnSpc>
            </a:pPr>
            <a:endParaRPr lang="en-US" sz="1399" dirty="0">
              <a:solidFill>
                <a:srgbClr val="000000"/>
              </a:solidFill>
              <a:latin typeface="Arimo"/>
            </a:endParaRPr>
          </a:p>
          <a:p>
            <a:pPr algn="just">
              <a:lnSpc>
                <a:spcPts val="1567"/>
              </a:lnSpc>
            </a:pPr>
            <a:endParaRPr lang="en-US" sz="1399" dirty="0">
              <a:solidFill>
                <a:srgbClr val="000000"/>
              </a:solidFill>
              <a:latin typeface="Arimo"/>
            </a:endParaRPr>
          </a:p>
          <a:p>
            <a:pPr algn="just">
              <a:lnSpc>
                <a:spcPts val="1567"/>
              </a:lnSpc>
              <a:spcBef>
                <a:spcPct val="0"/>
              </a:spcBef>
            </a:pPr>
            <a:endParaRPr lang="en-US" sz="1399" dirty="0">
              <a:solidFill>
                <a:srgbClr val="000000"/>
              </a:solidFill>
              <a:latin typeface="Arimo"/>
            </a:endParaRPr>
          </a:p>
        </p:txBody>
      </p:sp>
      <p:sp>
        <p:nvSpPr>
          <p:cNvPr id="22" name="TextBox 14">
            <a:extLst>
              <a:ext uri="{FF2B5EF4-FFF2-40B4-BE49-F238E27FC236}">
                <a16:creationId xmlns:a16="http://schemas.microsoft.com/office/drawing/2014/main" id="{ED8BB5A9-FBE3-EE29-9E4A-DC82902C8498}"/>
              </a:ext>
            </a:extLst>
          </p:cNvPr>
          <p:cNvSpPr txBox="1"/>
          <p:nvPr/>
        </p:nvSpPr>
        <p:spPr>
          <a:xfrm>
            <a:off x="1636966" y="810386"/>
            <a:ext cx="3849130" cy="1698580"/>
          </a:xfrm>
          <a:prstGeom prst="rect">
            <a:avLst/>
          </a:prstGeom>
        </p:spPr>
        <p:txBody>
          <a:bodyPr lIns="0" tIns="0" rIns="0" bIns="0" rtlCol="0" anchor="t">
            <a:spAutoFit/>
          </a:bodyPr>
          <a:lstStyle/>
          <a:p>
            <a:pPr>
              <a:lnSpc>
                <a:spcPts val="6644"/>
              </a:lnSpc>
            </a:pPr>
            <a:r>
              <a:rPr lang="en-US" sz="5933" dirty="0">
                <a:solidFill>
                  <a:srgbClr val="000000"/>
                </a:solidFill>
                <a:latin typeface="Antonio Bold"/>
              </a:rPr>
              <a:t>JOURS DE PRIERE</a:t>
            </a:r>
          </a:p>
        </p:txBody>
      </p:sp>
      <p:sp>
        <p:nvSpPr>
          <p:cNvPr id="23" name="TextBox 19">
            <a:extLst>
              <a:ext uri="{FF2B5EF4-FFF2-40B4-BE49-F238E27FC236}">
                <a16:creationId xmlns:a16="http://schemas.microsoft.com/office/drawing/2014/main" id="{E428C876-CB51-5579-1DFF-D00C2D384817}"/>
              </a:ext>
            </a:extLst>
          </p:cNvPr>
          <p:cNvSpPr txBox="1"/>
          <p:nvPr/>
        </p:nvSpPr>
        <p:spPr>
          <a:xfrm>
            <a:off x="0" y="508350"/>
            <a:ext cx="1754835" cy="2410916"/>
          </a:xfrm>
          <a:prstGeom prst="rect">
            <a:avLst/>
          </a:prstGeom>
        </p:spPr>
        <p:txBody>
          <a:bodyPr wrap="square" lIns="0" tIns="0" rIns="0" bIns="0" rtlCol="0" anchor="t">
            <a:spAutoFit/>
          </a:bodyPr>
          <a:lstStyle/>
          <a:p>
            <a:pPr algn="ctr">
              <a:lnSpc>
                <a:spcPts val="18757"/>
              </a:lnSpc>
            </a:pPr>
            <a:r>
              <a:rPr lang="en-US" sz="13398" dirty="0">
                <a:solidFill>
                  <a:srgbClr val="000000"/>
                </a:solidFill>
                <a:latin typeface="Antonio Bold"/>
              </a:rPr>
              <a:t>10</a:t>
            </a:r>
          </a:p>
        </p:txBody>
      </p:sp>
      <p:pic>
        <p:nvPicPr>
          <p:cNvPr id="26" name="Picture 25">
            <a:extLst>
              <a:ext uri="{FF2B5EF4-FFF2-40B4-BE49-F238E27FC236}">
                <a16:creationId xmlns:a16="http://schemas.microsoft.com/office/drawing/2014/main" id="{97177593-0EFD-2BAC-3FC2-851EC55184C7}"/>
              </a:ext>
            </a:extLst>
          </p:cNvPr>
          <p:cNvPicPr>
            <a:picLocks noChangeAspect="1"/>
          </p:cNvPicPr>
          <p:nvPr/>
        </p:nvPicPr>
        <p:blipFill>
          <a:blip r:embed="rId10"/>
          <a:stretch>
            <a:fillRect/>
          </a:stretch>
        </p:blipFill>
        <p:spPr>
          <a:xfrm>
            <a:off x="194396" y="137039"/>
            <a:ext cx="7907197" cy="506012"/>
          </a:xfrm>
          <a:prstGeom prst="rect">
            <a:avLst/>
          </a:prstGeom>
        </p:spPr>
      </p:pic>
      <p:pic>
        <p:nvPicPr>
          <p:cNvPr id="29" name="Picture 28">
            <a:extLst>
              <a:ext uri="{FF2B5EF4-FFF2-40B4-BE49-F238E27FC236}">
                <a16:creationId xmlns:a16="http://schemas.microsoft.com/office/drawing/2014/main" id="{8B77B503-CB91-965B-FE37-2DF0BCC00E79}"/>
              </a:ext>
            </a:extLst>
          </p:cNvPr>
          <p:cNvPicPr>
            <a:picLocks noChangeAspect="1"/>
          </p:cNvPicPr>
          <p:nvPr/>
        </p:nvPicPr>
        <p:blipFill>
          <a:blip r:embed="rId11"/>
          <a:stretch>
            <a:fillRect/>
          </a:stretch>
        </p:blipFill>
        <p:spPr>
          <a:xfrm>
            <a:off x="4237749" y="10160135"/>
            <a:ext cx="2231329" cy="579170"/>
          </a:xfrm>
          <a:prstGeom prst="rect">
            <a:avLst/>
          </a:prstGeom>
        </p:spPr>
      </p:pic>
      <p:sp>
        <p:nvSpPr>
          <p:cNvPr id="30" name="Freeform 11">
            <a:extLst>
              <a:ext uri="{FF2B5EF4-FFF2-40B4-BE49-F238E27FC236}">
                <a16:creationId xmlns:a16="http://schemas.microsoft.com/office/drawing/2014/main" id="{A3F43097-D644-B74A-9498-E48EC9424E60}"/>
              </a:ext>
            </a:extLst>
          </p:cNvPr>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12"/>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341762" y="-296385"/>
            <a:ext cx="8159779"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B2764E"/>
            </a:solidFill>
          </p:spPr>
          <p:txBody>
            <a:bodyPr/>
            <a:lstStyle/>
            <a:p>
              <a:endParaRPr lang="en-US"/>
            </a:p>
          </p:txBody>
        </p:sp>
        <p:sp>
          <p:nvSpPr>
            <p:cNvPr id="4" name="TextBox 4"/>
            <p:cNvSpPr txBox="1"/>
            <p:nvPr/>
          </p:nvSpPr>
          <p:spPr>
            <a:xfrm>
              <a:off x="0" y="-47625"/>
              <a:ext cx="2924280" cy="1156199"/>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26635" y="8320113"/>
            <a:ext cx="2422510" cy="2371888"/>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B2764E"/>
            </a:solidFill>
          </p:spPr>
          <p:txBody>
            <a:bodyPr/>
            <a:lstStyle/>
            <a:p>
              <a:endParaRPr lang="en-US"/>
            </a:p>
          </p:txBody>
        </p:sp>
        <p:sp>
          <p:nvSpPr>
            <p:cNvPr id="7" name="TextBox 7"/>
            <p:cNvSpPr txBox="1"/>
            <p:nvPr/>
          </p:nvSpPr>
          <p:spPr>
            <a:xfrm>
              <a:off x="0" y="-47625"/>
              <a:ext cx="988945" cy="944825"/>
            </a:xfrm>
            <a:prstGeom prst="rect">
              <a:avLst/>
            </a:prstGeom>
          </p:spPr>
          <p:txBody>
            <a:bodyPr lIns="50800" tIns="50800" rIns="50800" bIns="50800" rtlCol="0" anchor="ctr"/>
            <a:lstStyle/>
            <a:p>
              <a:pPr algn="ctr">
                <a:lnSpc>
                  <a:spcPts val="1960"/>
                </a:lnSpc>
                <a:spcBef>
                  <a:spcPct val="0"/>
                </a:spcBef>
              </a:pPr>
              <a:endParaRPr/>
            </a:p>
          </p:txBody>
        </p:sp>
      </p:grpSp>
      <p:sp>
        <p:nvSpPr>
          <p:cNvPr id="12" name="Freeform 12"/>
          <p:cNvSpPr/>
          <p:nvPr/>
        </p:nvSpPr>
        <p:spPr>
          <a:xfrm>
            <a:off x="4360845" y="4155134"/>
            <a:ext cx="5018934" cy="1649975"/>
          </a:xfrm>
          <a:custGeom>
            <a:avLst/>
            <a:gdLst/>
            <a:ahLst/>
            <a:cxnLst/>
            <a:rect l="l" t="t" r="r" b="b"/>
            <a:pathLst>
              <a:path w="5018934" h="1649975">
                <a:moveTo>
                  <a:pt x="0" y="0"/>
                </a:moveTo>
                <a:lnTo>
                  <a:pt x="5018934" y="0"/>
                </a:lnTo>
                <a:lnTo>
                  <a:pt x="5018934" y="1649975"/>
                </a:lnTo>
                <a:lnTo>
                  <a:pt x="0" y="16499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4679719" y="4453954"/>
            <a:ext cx="916846" cy="1052334"/>
          </a:xfrm>
          <a:custGeom>
            <a:avLst/>
            <a:gdLst/>
            <a:ahLst/>
            <a:cxnLst/>
            <a:rect l="l" t="t" r="r" b="b"/>
            <a:pathLst>
              <a:path w="916846" h="1052334">
                <a:moveTo>
                  <a:pt x="0" y="0"/>
                </a:moveTo>
                <a:lnTo>
                  <a:pt x="916846" y="0"/>
                </a:lnTo>
                <a:lnTo>
                  <a:pt x="916846" y="1052334"/>
                </a:lnTo>
                <a:lnTo>
                  <a:pt x="0" y="10523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4811790" y="2525226"/>
            <a:ext cx="1992210" cy="1382096"/>
          </a:xfrm>
          <a:custGeom>
            <a:avLst/>
            <a:gdLst/>
            <a:ahLst/>
            <a:cxnLst/>
            <a:rect l="l" t="t" r="r" b="b"/>
            <a:pathLst>
              <a:path w="1992210" h="1382096">
                <a:moveTo>
                  <a:pt x="0" y="0"/>
                </a:moveTo>
                <a:lnTo>
                  <a:pt x="1992210" y="0"/>
                </a:lnTo>
                <a:lnTo>
                  <a:pt x="1992210" y="1382096"/>
                </a:lnTo>
                <a:lnTo>
                  <a:pt x="0" y="1382096"/>
                </a:lnTo>
                <a:lnTo>
                  <a:pt x="0" y="0"/>
                </a:lnTo>
                <a:close/>
              </a:path>
            </a:pathLst>
          </a:custGeom>
          <a:blipFill>
            <a:blip r:embed="rId7"/>
            <a:stretch>
              <a:fillRect/>
            </a:stretch>
          </a:blipFill>
        </p:spPr>
        <p:txBody>
          <a:bodyPr/>
          <a:lstStyle/>
          <a:p>
            <a:endParaRPr lang="en-US"/>
          </a:p>
        </p:txBody>
      </p:sp>
      <p:sp>
        <p:nvSpPr>
          <p:cNvPr id="15" name="Freeform 15"/>
          <p:cNvSpPr/>
          <p:nvPr/>
        </p:nvSpPr>
        <p:spPr>
          <a:xfrm>
            <a:off x="1124967" y="7328595"/>
            <a:ext cx="1889432" cy="2895681"/>
          </a:xfrm>
          <a:custGeom>
            <a:avLst/>
            <a:gdLst/>
            <a:ahLst/>
            <a:cxnLst/>
            <a:rect l="l" t="t" r="r" b="b"/>
            <a:pathLst>
              <a:path w="1889432" h="2895681">
                <a:moveTo>
                  <a:pt x="0" y="0"/>
                </a:moveTo>
                <a:lnTo>
                  <a:pt x="1889432" y="0"/>
                </a:lnTo>
                <a:lnTo>
                  <a:pt x="1889432" y="2895681"/>
                </a:lnTo>
                <a:lnTo>
                  <a:pt x="0" y="2895681"/>
                </a:lnTo>
                <a:lnTo>
                  <a:pt x="0" y="0"/>
                </a:lnTo>
                <a:close/>
              </a:path>
            </a:pathLst>
          </a:custGeom>
          <a:blipFill>
            <a:blip r:embed="rId8"/>
            <a:stretch>
              <a:fillRect/>
            </a:stretch>
          </a:blipFill>
        </p:spPr>
        <p:txBody>
          <a:bodyPr/>
          <a:lstStyle/>
          <a:p>
            <a:endParaRPr lang="en-US"/>
          </a:p>
        </p:txBody>
      </p:sp>
      <p:sp>
        <p:nvSpPr>
          <p:cNvPr id="16" name="Freeform 16"/>
          <p:cNvSpPr/>
          <p:nvPr/>
        </p:nvSpPr>
        <p:spPr>
          <a:xfrm>
            <a:off x="191055" y="9863700"/>
            <a:ext cx="3024000" cy="725760"/>
          </a:xfrm>
          <a:custGeom>
            <a:avLst/>
            <a:gdLst/>
            <a:ahLst/>
            <a:cxnLst/>
            <a:rect l="l" t="t" r="r" b="b"/>
            <a:pathLst>
              <a:path w="3024000" h="725760">
                <a:moveTo>
                  <a:pt x="0" y="0"/>
                </a:moveTo>
                <a:lnTo>
                  <a:pt x="3024000" y="0"/>
                </a:lnTo>
                <a:lnTo>
                  <a:pt x="3024000" y="725760"/>
                </a:lnTo>
                <a:lnTo>
                  <a:pt x="0" y="7257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Freeform 17"/>
          <p:cNvSpPr/>
          <p:nvPr/>
        </p:nvSpPr>
        <p:spPr>
          <a:xfrm>
            <a:off x="354005" y="8498891"/>
            <a:ext cx="951625" cy="1665864"/>
          </a:xfrm>
          <a:custGeom>
            <a:avLst/>
            <a:gdLst/>
            <a:ahLst/>
            <a:cxnLst/>
            <a:rect l="l" t="t" r="r" b="b"/>
            <a:pathLst>
              <a:path w="951625" h="1665864">
                <a:moveTo>
                  <a:pt x="0" y="0"/>
                </a:moveTo>
                <a:lnTo>
                  <a:pt x="951624" y="0"/>
                </a:lnTo>
                <a:lnTo>
                  <a:pt x="951624" y="1665864"/>
                </a:lnTo>
                <a:lnTo>
                  <a:pt x="0" y="1665864"/>
                </a:lnTo>
                <a:lnTo>
                  <a:pt x="0" y="0"/>
                </a:lnTo>
                <a:close/>
              </a:path>
            </a:pathLst>
          </a:custGeom>
          <a:blipFill>
            <a:blip r:embed="rId11"/>
            <a:stretch>
              <a:fillRect/>
            </a:stretch>
          </a:blipFill>
        </p:spPr>
        <p:txBody>
          <a:bodyPr/>
          <a:lstStyle/>
          <a:p>
            <a:endParaRPr lang="en-US"/>
          </a:p>
        </p:txBody>
      </p:sp>
      <p:sp>
        <p:nvSpPr>
          <p:cNvPr id="19" name="TextBox 19"/>
          <p:cNvSpPr txBox="1"/>
          <p:nvPr/>
        </p:nvSpPr>
        <p:spPr>
          <a:xfrm>
            <a:off x="360271" y="3129735"/>
            <a:ext cx="3418823" cy="338068"/>
          </a:xfrm>
          <a:prstGeom prst="rect">
            <a:avLst/>
          </a:prstGeom>
        </p:spPr>
        <p:txBody>
          <a:bodyPr lIns="0" tIns="0" rIns="0" bIns="0" rtlCol="0" anchor="t">
            <a:spAutoFit/>
          </a:bodyPr>
          <a:lstStyle/>
          <a:p>
            <a:pPr>
              <a:lnSpc>
                <a:spcPts val="2617"/>
              </a:lnSpc>
            </a:pPr>
            <a:r>
              <a:rPr lang="en-US" sz="2336" dirty="0">
                <a:solidFill>
                  <a:srgbClr val="000000"/>
                </a:solidFill>
                <a:latin typeface="Antonio Bold"/>
              </a:rPr>
              <a:t>LET’S DO THIS!</a:t>
            </a:r>
          </a:p>
        </p:txBody>
      </p:sp>
      <p:sp>
        <p:nvSpPr>
          <p:cNvPr id="20" name="TextBox 20"/>
          <p:cNvSpPr txBox="1"/>
          <p:nvPr/>
        </p:nvSpPr>
        <p:spPr>
          <a:xfrm>
            <a:off x="191055" y="3628196"/>
            <a:ext cx="3266119" cy="3898503"/>
          </a:xfrm>
          <a:prstGeom prst="rect">
            <a:avLst/>
          </a:prstGeom>
        </p:spPr>
        <p:txBody>
          <a:bodyPr lIns="0" tIns="0" rIns="0" bIns="0" rtlCol="0" anchor="t">
            <a:spAutoFit/>
          </a:bodyPr>
          <a:lstStyle/>
          <a:p>
            <a:pPr marL="302261" lvl="1" indent="-151130" algn="just">
              <a:lnSpc>
                <a:spcPts val="1568"/>
              </a:lnSpc>
              <a:buFont typeface="Arial"/>
              <a:buChar char="•"/>
            </a:pPr>
            <a:r>
              <a:rPr lang="fr-FR" sz="1400" dirty="0">
                <a:solidFill>
                  <a:srgbClr val="000000"/>
                </a:solidFill>
                <a:latin typeface="Arimo"/>
              </a:rPr>
              <a:t>Pense à un défi dans ta vie. Comment Dieu peut-il t'aider à être une bénédiction dans cette situation ?Connais-tu quelqu'un qui traverse une période difficile ? Comment peux-tu être une bénédiction et un encouragement pour cette personne?</a:t>
            </a:r>
          </a:p>
          <a:p>
            <a:pPr marL="151131" lvl="1" algn="just">
              <a:lnSpc>
                <a:spcPts val="1568"/>
              </a:lnSpc>
            </a:pPr>
            <a:endParaRPr lang="en-US" sz="1400" dirty="0">
              <a:solidFill>
                <a:srgbClr val="000000"/>
              </a:solidFill>
              <a:latin typeface="Arimo"/>
            </a:endParaRPr>
          </a:p>
          <a:p>
            <a:pPr marL="302261" lvl="1" indent="-151130" algn="just">
              <a:lnSpc>
                <a:spcPts val="1568"/>
              </a:lnSpc>
              <a:buFont typeface="Arial"/>
              <a:buChar char="•"/>
            </a:pPr>
            <a:r>
              <a:rPr lang="fr-FR" sz="1400" dirty="0">
                <a:solidFill>
                  <a:srgbClr val="000000"/>
                </a:solidFill>
                <a:latin typeface="Arimo"/>
              </a:rPr>
              <a:t>Quels sont tes objectifs dans la vie ? Que peux-tu faire chaque jour pour te rapprocher de ces objectifs ? Tu peux lire quelques pages d'un bon livre, écrire une histoire biblique avec tes propres mots, exercer tes compétences, faire tes meilleurs devoirs, écouter, être gentil, aider les autres et choisir de passer du temps avec Dieu. </a:t>
            </a:r>
            <a:endParaRPr lang="en-US" sz="1400" dirty="0">
              <a:solidFill>
                <a:srgbClr val="000000"/>
              </a:solidFill>
              <a:latin typeface="Arimo"/>
            </a:endParaRPr>
          </a:p>
          <a:p>
            <a:pPr algn="just">
              <a:lnSpc>
                <a:spcPts val="1568"/>
              </a:lnSpc>
              <a:spcBef>
                <a:spcPct val="0"/>
              </a:spcBef>
            </a:pPr>
            <a:r>
              <a:rPr lang="en-US" sz="1400" dirty="0">
                <a:solidFill>
                  <a:srgbClr val="000000"/>
                </a:solidFill>
                <a:latin typeface="Arimo"/>
              </a:rPr>
              <a:t> </a:t>
            </a:r>
          </a:p>
        </p:txBody>
      </p:sp>
      <p:sp>
        <p:nvSpPr>
          <p:cNvPr id="21" name="TextBox 21"/>
          <p:cNvSpPr txBox="1"/>
          <p:nvPr/>
        </p:nvSpPr>
        <p:spPr>
          <a:xfrm>
            <a:off x="3980832" y="5931817"/>
            <a:ext cx="3235904" cy="4103688"/>
          </a:xfrm>
          <a:prstGeom prst="rect">
            <a:avLst/>
          </a:prstGeom>
        </p:spPr>
        <p:txBody>
          <a:bodyPr wrap="square" lIns="0" tIns="0" rIns="0" bIns="0" rtlCol="0" anchor="t">
            <a:spAutoFit/>
          </a:bodyPr>
          <a:lstStyle/>
          <a:p>
            <a:pPr marL="302259" lvl="1" indent="-151129" algn="just">
              <a:lnSpc>
                <a:spcPts val="1567"/>
              </a:lnSpc>
              <a:buFont typeface="Arial"/>
              <a:buChar char="•"/>
            </a:pPr>
            <a:r>
              <a:rPr lang="fr-FR" sz="1399" dirty="0">
                <a:solidFill>
                  <a:srgbClr val="000000"/>
                </a:solidFill>
                <a:latin typeface="Arimo"/>
              </a:rPr>
              <a:t>Cher Père Dieu, je te loue d'être avec moi dans les moments difficiles et dans les moments heureux.</a:t>
            </a:r>
          </a:p>
          <a:p>
            <a:pPr marL="302259" lvl="1" indent="-151129" algn="just">
              <a:lnSpc>
                <a:spcPts val="1567"/>
              </a:lnSpc>
              <a:buFont typeface="Arial"/>
              <a:buChar char="•"/>
            </a:pPr>
            <a:r>
              <a:rPr lang="fr-FR" sz="1399" dirty="0">
                <a:solidFill>
                  <a:srgbClr val="000000"/>
                </a:solidFill>
                <a:latin typeface="Arimo"/>
              </a:rPr>
              <a:t>Merci à Dieu de transformer mes expériences tristes et difficiles en quelque chose de beau et de merveilleux au bon moment !</a:t>
            </a:r>
          </a:p>
          <a:p>
            <a:pPr marL="302259" lvl="1" indent="-151129" algn="just">
              <a:lnSpc>
                <a:spcPts val="1567"/>
              </a:lnSpc>
              <a:buFont typeface="Arial"/>
              <a:buChar char="•"/>
            </a:pPr>
            <a:r>
              <a:rPr lang="fr-FR" sz="1399" dirty="0">
                <a:solidFill>
                  <a:srgbClr val="000000"/>
                </a:solidFill>
                <a:latin typeface="Arimo"/>
              </a:rPr>
              <a:t>Je suis désolé Dieu pour les fois où j'ai abandonné trop facilement, et où j'ai oublié de te faire confiance quand ma vie était difficile. </a:t>
            </a:r>
          </a:p>
          <a:p>
            <a:pPr marL="302259" lvl="1" indent="-151129" algn="just">
              <a:lnSpc>
                <a:spcPts val="1567"/>
              </a:lnSpc>
              <a:buFont typeface="Arial"/>
              <a:buChar char="•"/>
            </a:pPr>
            <a:r>
              <a:rPr lang="fr-FR" sz="1399" dirty="0">
                <a:solidFill>
                  <a:srgbClr val="000000"/>
                </a:solidFill>
                <a:latin typeface="Arimo"/>
              </a:rPr>
              <a:t>Aide-moi à te faire confiance et à bénir les autres, quoi qu'il arrive dans ma vie.</a:t>
            </a:r>
          </a:p>
          <a:p>
            <a:pPr marL="302259" lvl="1" indent="-151129" algn="just">
              <a:lnSpc>
                <a:spcPts val="1567"/>
              </a:lnSpc>
              <a:buFont typeface="Arial"/>
              <a:buChar char="•"/>
            </a:pPr>
            <a:r>
              <a:rPr lang="fr-FR" sz="1399" dirty="0">
                <a:solidFill>
                  <a:srgbClr val="000000"/>
                </a:solidFill>
                <a:latin typeface="Arimo"/>
              </a:rPr>
              <a:t>Je prie pour les personnes qui sont confrontées à de grands défis. Qu'elles ressentent ton amour et ton encouragement. Aide-moi à les aimer et à les encourager aussi</a:t>
            </a:r>
            <a:r>
              <a:rPr lang="en-US" sz="1399" dirty="0">
                <a:solidFill>
                  <a:srgbClr val="000000"/>
                </a:solidFill>
                <a:latin typeface="Arimo"/>
              </a:rPr>
              <a:t>. </a:t>
            </a:r>
          </a:p>
          <a:p>
            <a:pPr algn="just">
              <a:lnSpc>
                <a:spcPts val="1567"/>
              </a:lnSpc>
              <a:spcBef>
                <a:spcPct val="0"/>
              </a:spcBef>
            </a:pPr>
            <a:endParaRPr lang="en-US" sz="1399" dirty="0">
              <a:solidFill>
                <a:srgbClr val="000000"/>
              </a:solidFill>
              <a:latin typeface="Arimo"/>
            </a:endParaRPr>
          </a:p>
        </p:txBody>
      </p:sp>
      <p:sp>
        <p:nvSpPr>
          <p:cNvPr id="23" name="TextBox 23"/>
          <p:cNvSpPr txBox="1"/>
          <p:nvPr/>
        </p:nvSpPr>
        <p:spPr>
          <a:xfrm>
            <a:off x="5704565" y="4743850"/>
            <a:ext cx="3418823" cy="338068"/>
          </a:xfrm>
          <a:prstGeom prst="rect">
            <a:avLst/>
          </a:prstGeom>
        </p:spPr>
        <p:txBody>
          <a:bodyPr lIns="0" tIns="0" rIns="0" bIns="0" rtlCol="0" anchor="t">
            <a:spAutoFit/>
          </a:bodyPr>
          <a:lstStyle/>
          <a:p>
            <a:pPr>
              <a:lnSpc>
                <a:spcPts val="2617"/>
              </a:lnSpc>
            </a:pPr>
            <a:r>
              <a:rPr lang="en-US" sz="2336" dirty="0">
                <a:solidFill>
                  <a:srgbClr val="000000"/>
                </a:solidFill>
                <a:latin typeface="Antonio Bold"/>
              </a:rPr>
              <a:t>PRIONS</a:t>
            </a:r>
          </a:p>
        </p:txBody>
      </p:sp>
      <p:sp>
        <p:nvSpPr>
          <p:cNvPr id="24" name="TextBox 14">
            <a:extLst>
              <a:ext uri="{FF2B5EF4-FFF2-40B4-BE49-F238E27FC236}">
                <a16:creationId xmlns:a16="http://schemas.microsoft.com/office/drawing/2014/main" id="{2AE21476-FCB9-8CCB-E9CA-19A3770882C4}"/>
              </a:ext>
            </a:extLst>
          </p:cNvPr>
          <p:cNvSpPr txBox="1"/>
          <p:nvPr/>
        </p:nvSpPr>
        <p:spPr>
          <a:xfrm>
            <a:off x="1636966" y="810386"/>
            <a:ext cx="3849130" cy="1698580"/>
          </a:xfrm>
          <a:prstGeom prst="rect">
            <a:avLst/>
          </a:prstGeom>
        </p:spPr>
        <p:txBody>
          <a:bodyPr lIns="0" tIns="0" rIns="0" bIns="0" rtlCol="0" anchor="t">
            <a:spAutoFit/>
          </a:bodyPr>
          <a:lstStyle/>
          <a:p>
            <a:pPr>
              <a:lnSpc>
                <a:spcPts val="6644"/>
              </a:lnSpc>
            </a:pPr>
            <a:r>
              <a:rPr lang="en-US" sz="5933" dirty="0">
                <a:solidFill>
                  <a:srgbClr val="000000"/>
                </a:solidFill>
                <a:latin typeface="Antonio Bold"/>
              </a:rPr>
              <a:t>JOURS DE PRIERE</a:t>
            </a:r>
          </a:p>
        </p:txBody>
      </p:sp>
      <p:sp>
        <p:nvSpPr>
          <p:cNvPr id="25" name="TextBox 19">
            <a:extLst>
              <a:ext uri="{FF2B5EF4-FFF2-40B4-BE49-F238E27FC236}">
                <a16:creationId xmlns:a16="http://schemas.microsoft.com/office/drawing/2014/main" id="{3B29E9D7-E954-0116-F415-B4E3B01BA288}"/>
              </a:ext>
            </a:extLst>
          </p:cNvPr>
          <p:cNvSpPr txBox="1"/>
          <p:nvPr/>
        </p:nvSpPr>
        <p:spPr>
          <a:xfrm>
            <a:off x="0" y="508350"/>
            <a:ext cx="1754835" cy="2410916"/>
          </a:xfrm>
          <a:prstGeom prst="rect">
            <a:avLst/>
          </a:prstGeom>
        </p:spPr>
        <p:txBody>
          <a:bodyPr wrap="square" lIns="0" tIns="0" rIns="0" bIns="0" rtlCol="0" anchor="t">
            <a:spAutoFit/>
          </a:bodyPr>
          <a:lstStyle/>
          <a:p>
            <a:pPr algn="ctr">
              <a:lnSpc>
                <a:spcPts val="18757"/>
              </a:lnSpc>
            </a:pPr>
            <a:r>
              <a:rPr lang="en-US" sz="13398" dirty="0">
                <a:solidFill>
                  <a:srgbClr val="000000"/>
                </a:solidFill>
                <a:latin typeface="Antonio Bold"/>
              </a:rPr>
              <a:t>10</a:t>
            </a:r>
          </a:p>
        </p:txBody>
      </p:sp>
      <p:pic>
        <p:nvPicPr>
          <p:cNvPr id="28" name="Picture 27">
            <a:extLst>
              <a:ext uri="{FF2B5EF4-FFF2-40B4-BE49-F238E27FC236}">
                <a16:creationId xmlns:a16="http://schemas.microsoft.com/office/drawing/2014/main" id="{CCF00977-4552-77D9-FE42-D44540488607}"/>
              </a:ext>
            </a:extLst>
          </p:cNvPr>
          <p:cNvPicPr>
            <a:picLocks noChangeAspect="1"/>
          </p:cNvPicPr>
          <p:nvPr/>
        </p:nvPicPr>
        <p:blipFill>
          <a:blip r:embed="rId12"/>
          <a:stretch>
            <a:fillRect/>
          </a:stretch>
        </p:blipFill>
        <p:spPr>
          <a:xfrm>
            <a:off x="194396" y="137039"/>
            <a:ext cx="7907197" cy="506012"/>
          </a:xfrm>
          <a:prstGeom prst="rect">
            <a:avLst/>
          </a:prstGeom>
        </p:spPr>
      </p:pic>
      <p:grpSp>
        <p:nvGrpSpPr>
          <p:cNvPr id="33" name="Group 8">
            <a:extLst>
              <a:ext uri="{FF2B5EF4-FFF2-40B4-BE49-F238E27FC236}">
                <a16:creationId xmlns:a16="http://schemas.microsoft.com/office/drawing/2014/main" id="{C0F17696-6680-4122-9C07-19796EBA46BB}"/>
              </a:ext>
            </a:extLst>
          </p:cNvPr>
          <p:cNvGrpSpPr/>
          <p:nvPr/>
        </p:nvGrpSpPr>
        <p:grpSpPr>
          <a:xfrm>
            <a:off x="-259705" y="10076748"/>
            <a:ext cx="7818017" cy="748300"/>
            <a:chOff x="0" y="0"/>
            <a:chExt cx="2866315" cy="188953"/>
          </a:xfrm>
        </p:grpSpPr>
        <p:sp>
          <p:nvSpPr>
            <p:cNvPr id="34" name="Freeform 9">
              <a:extLst>
                <a:ext uri="{FF2B5EF4-FFF2-40B4-BE49-F238E27FC236}">
                  <a16:creationId xmlns:a16="http://schemas.microsoft.com/office/drawing/2014/main" id="{4BAA93D5-EDD9-32D5-A555-56B3CF1DC80D}"/>
                </a:ext>
              </a:extLst>
            </p:cNvPr>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B2764E"/>
            </a:solidFill>
          </p:spPr>
          <p:txBody>
            <a:bodyPr/>
            <a:lstStyle/>
            <a:p>
              <a:endParaRPr lang="en-US"/>
            </a:p>
          </p:txBody>
        </p:sp>
        <p:sp>
          <p:nvSpPr>
            <p:cNvPr id="35" name="TextBox 10">
              <a:extLst>
                <a:ext uri="{FF2B5EF4-FFF2-40B4-BE49-F238E27FC236}">
                  <a16:creationId xmlns:a16="http://schemas.microsoft.com/office/drawing/2014/main" id="{5E57434A-F253-6F32-4350-ECC85AA11315}"/>
                </a:ext>
              </a:extLst>
            </p:cNvPr>
            <p:cNvSpPr txBox="1"/>
            <p:nvPr/>
          </p:nvSpPr>
          <p:spPr>
            <a:xfrm>
              <a:off x="0" y="19050"/>
              <a:ext cx="2866315" cy="169903"/>
            </a:xfrm>
            <a:prstGeom prst="rect">
              <a:avLst/>
            </a:prstGeom>
          </p:spPr>
          <p:txBody>
            <a:bodyPr lIns="50800" tIns="50800" rIns="50800" bIns="50800" rtlCol="0" anchor="ctr"/>
            <a:lstStyle/>
            <a:p>
              <a:pPr algn="ctr">
                <a:lnSpc>
                  <a:spcPts val="1597"/>
                </a:lnSpc>
              </a:pPr>
              <a:endParaRPr/>
            </a:p>
          </p:txBody>
        </p:sp>
      </p:grpSp>
      <p:pic>
        <p:nvPicPr>
          <p:cNvPr id="36" name="Picture 35">
            <a:extLst>
              <a:ext uri="{FF2B5EF4-FFF2-40B4-BE49-F238E27FC236}">
                <a16:creationId xmlns:a16="http://schemas.microsoft.com/office/drawing/2014/main" id="{8304E7D0-3408-BD22-10A4-A4362D66AE17}"/>
              </a:ext>
            </a:extLst>
          </p:cNvPr>
          <p:cNvPicPr>
            <a:picLocks noChangeAspect="1"/>
          </p:cNvPicPr>
          <p:nvPr/>
        </p:nvPicPr>
        <p:blipFill>
          <a:blip r:embed="rId13"/>
          <a:stretch>
            <a:fillRect/>
          </a:stretch>
        </p:blipFill>
        <p:spPr>
          <a:xfrm>
            <a:off x="4237749" y="10160135"/>
            <a:ext cx="2231329" cy="579170"/>
          </a:xfrm>
          <a:prstGeom prst="rect">
            <a:avLst/>
          </a:prstGeom>
        </p:spPr>
      </p:pic>
      <p:sp>
        <p:nvSpPr>
          <p:cNvPr id="37" name="Freeform 11">
            <a:extLst>
              <a:ext uri="{FF2B5EF4-FFF2-40B4-BE49-F238E27FC236}">
                <a16:creationId xmlns:a16="http://schemas.microsoft.com/office/drawing/2014/main" id="{0CFEF7F6-5B22-7F25-F3A6-FFB8C5F46970}"/>
              </a:ext>
            </a:extLst>
          </p:cNvPr>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14"/>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341762" y="-296385"/>
            <a:ext cx="8159779"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47B6F1"/>
            </a:solidFill>
          </p:spPr>
          <p:txBody>
            <a:bodyPr/>
            <a:lstStyle/>
            <a:p>
              <a:endParaRPr lang="en-US"/>
            </a:p>
          </p:txBody>
        </p:sp>
        <p:sp>
          <p:nvSpPr>
            <p:cNvPr id="4" name="TextBox 4"/>
            <p:cNvSpPr txBox="1"/>
            <p:nvPr/>
          </p:nvSpPr>
          <p:spPr>
            <a:xfrm>
              <a:off x="0" y="-47625"/>
              <a:ext cx="2924280" cy="1156199"/>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36904" y="8974827"/>
            <a:ext cx="2454647" cy="1718573"/>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47B6F1"/>
            </a:solidFill>
          </p:spPr>
          <p:txBody>
            <a:bodyPr/>
            <a:lstStyle/>
            <a:p>
              <a:endParaRPr lang="en-US"/>
            </a:p>
          </p:txBody>
        </p:sp>
        <p:sp>
          <p:nvSpPr>
            <p:cNvPr id="7" name="TextBox 7"/>
            <p:cNvSpPr txBox="1"/>
            <p:nvPr/>
          </p:nvSpPr>
          <p:spPr>
            <a:xfrm>
              <a:off x="0" y="-47625"/>
              <a:ext cx="988945" cy="944825"/>
            </a:xfrm>
            <a:prstGeom prst="rect">
              <a:avLst/>
            </a:prstGeom>
          </p:spPr>
          <p:txBody>
            <a:bodyPr lIns="50800" tIns="50800" rIns="50800" bIns="50800" rtlCol="0" anchor="ctr"/>
            <a:lstStyle/>
            <a:p>
              <a:pPr algn="ctr">
                <a:lnSpc>
                  <a:spcPts val="1960"/>
                </a:lnSpc>
                <a:spcBef>
                  <a:spcPct val="0"/>
                </a:spcBef>
              </a:pPr>
              <a:endParaRPr/>
            </a:p>
          </p:txBody>
        </p:sp>
      </p:grpSp>
      <p:grpSp>
        <p:nvGrpSpPr>
          <p:cNvPr id="8" name="Group 8"/>
          <p:cNvGrpSpPr/>
          <p:nvPr/>
        </p:nvGrpSpPr>
        <p:grpSpPr>
          <a:xfrm>
            <a:off x="-36905" y="10147300"/>
            <a:ext cx="7593405" cy="666849"/>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47B6F1"/>
            </a:solidFill>
          </p:spPr>
          <p:txBody>
            <a:bodyPr/>
            <a:lstStyle/>
            <a:p>
              <a:endParaRPr lang="en-US"/>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a:p>
          </p:txBody>
        </p:sp>
      </p:grpSp>
      <p:sp>
        <p:nvSpPr>
          <p:cNvPr id="12" name="Freeform 12"/>
          <p:cNvSpPr/>
          <p:nvPr/>
        </p:nvSpPr>
        <p:spPr>
          <a:xfrm>
            <a:off x="4527273" y="512905"/>
            <a:ext cx="2354584" cy="3100442"/>
          </a:xfrm>
          <a:custGeom>
            <a:avLst/>
            <a:gdLst/>
            <a:ahLst/>
            <a:cxnLst/>
            <a:rect l="l" t="t" r="r" b="b"/>
            <a:pathLst>
              <a:path w="2354584" h="3100442">
                <a:moveTo>
                  <a:pt x="0" y="0"/>
                </a:moveTo>
                <a:lnTo>
                  <a:pt x="2354584" y="0"/>
                </a:lnTo>
                <a:lnTo>
                  <a:pt x="2354584" y="3100442"/>
                </a:lnTo>
                <a:lnTo>
                  <a:pt x="0" y="3100442"/>
                </a:lnTo>
                <a:lnTo>
                  <a:pt x="0" y="0"/>
                </a:lnTo>
                <a:close/>
              </a:path>
            </a:pathLst>
          </a:custGeom>
          <a:blipFill>
            <a:blip r:embed="rId2"/>
            <a:stretch>
              <a:fillRect r="-97453"/>
            </a:stretch>
          </a:blipFill>
        </p:spPr>
        <p:txBody>
          <a:bodyPr/>
          <a:lstStyle/>
          <a:p>
            <a:endParaRPr lang="en-US"/>
          </a:p>
        </p:txBody>
      </p:sp>
      <p:sp>
        <p:nvSpPr>
          <p:cNvPr id="13" name="Freeform 13"/>
          <p:cNvSpPr/>
          <p:nvPr/>
        </p:nvSpPr>
        <p:spPr>
          <a:xfrm>
            <a:off x="1230710" y="8519141"/>
            <a:ext cx="2052160" cy="1954683"/>
          </a:xfrm>
          <a:custGeom>
            <a:avLst/>
            <a:gdLst/>
            <a:ahLst/>
            <a:cxnLst/>
            <a:rect l="l" t="t" r="r" b="b"/>
            <a:pathLst>
              <a:path w="2052160" h="1954683">
                <a:moveTo>
                  <a:pt x="0" y="0"/>
                </a:moveTo>
                <a:lnTo>
                  <a:pt x="2052160" y="0"/>
                </a:lnTo>
                <a:lnTo>
                  <a:pt x="2052160" y="1954683"/>
                </a:lnTo>
                <a:lnTo>
                  <a:pt x="0" y="1954683"/>
                </a:lnTo>
                <a:lnTo>
                  <a:pt x="0" y="0"/>
                </a:lnTo>
                <a:close/>
              </a:path>
            </a:pathLst>
          </a:custGeom>
          <a:blipFill>
            <a:blip r:embed="rId3"/>
            <a:stretch>
              <a:fillRect/>
            </a:stretch>
          </a:blipFill>
        </p:spPr>
        <p:txBody>
          <a:bodyPr/>
          <a:lstStyle/>
          <a:p>
            <a:endParaRPr lang="en-US"/>
          </a:p>
        </p:txBody>
      </p:sp>
      <p:sp>
        <p:nvSpPr>
          <p:cNvPr id="15" name="TextBox 15"/>
          <p:cNvSpPr txBox="1"/>
          <p:nvPr/>
        </p:nvSpPr>
        <p:spPr>
          <a:xfrm>
            <a:off x="407828" y="3016003"/>
            <a:ext cx="4208621" cy="666849"/>
          </a:xfrm>
          <a:prstGeom prst="rect">
            <a:avLst/>
          </a:prstGeom>
        </p:spPr>
        <p:txBody>
          <a:bodyPr wrap="square" lIns="0" tIns="0" rIns="0" bIns="0" rtlCol="0" anchor="t">
            <a:spAutoFit/>
          </a:bodyPr>
          <a:lstStyle/>
          <a:p>
            <a:pPr>
              <a:lnSpc>
                <a:spcPts val="2617"/>
              </a:lnSpc>
            </a:pPr>
            <a:r>
              <a:rPr lang="fr-FR" sz="2336" dirty="0">
                <a:solidFill>
                  <a:srgbClr val="000000"/>
                </a:solidFill>
                <a:latin typeface="Antonio Bold"/>
              </a:rPr>
              <a:t>JOUR 7 - LA GENTILLESSE FAIT DES VAGUES !</a:t>
            </a:r>
            <a:endParaRPr lang="en-US" sz="2336" dirty="0">
              <a:solidFill>
                <a:srgbClr val="000000"/>
              </a:solidFill>
              <a:latin typeface="Antonio Bold"/>
            </a:endParaRPr>
          </a:p>
        </p:txBody>
      </p:sp>
      <p:sp>
        <p:nvSpPr>
          <p:cNvPr id="16" name="TextBox 16"/>
          <p:cNvSpPr txBox="1"/>
          <p:nvPr/>
        </p:nvSpPr>
        <p:spPr>
          <a:xfrm>
            <a:off x="360529" y="3803994"/>
            <a:ext cx="3464820" cy="5334794"/>
          </a:xfrm>
          <a:prstGeom prst="rect">
            <a:avLst/>
          </a:prstGeom>
        </p:spPr>
        <p:txBody>
          <a:bodyPr wrap="square" lIns="0" tIns="0" rIns="0" bIns="0" rtlCol="0" anchor="t">
            <a:spAutoFit/>
          </a:bodyPr>
          <a:lstStyle/>
          <a:p>
            <a:pPr algn="just">
              <a:lnSpc>
                <a:spcPts val="1568"/>
              </a:lnSpc>
            </a:pPr>
            <a:r>
              <a:rPr lang="fr-FR" sz="1400" dirty="0">
                <a:solidFill>
                  <a:srgbClr val="000000"/>
                </a:solidFill>
                <a:latin typeface="Arimo"/>
              </a:rPr>
              <a:t>Tout le monde saura que vous êtes mes disciples si vous vous aimez.</a:t>
            </a:r>
            <a:r>
              <a:rPr lang="en-US" sz="1400" dirty="0">
                <a:solidFill>
                  <a:srgbClr val="000000"/>
                </a:solidFill>
                <a:latin typeface="Arimo"/>
              </a:rPr>
              <a:t>(Jean 13:35, ICB)    </a:t>
            </a:r>
          </a:p>
          <a:p>
            <a:pPr algn="just">
              <a:lnSpc>
                <a:spcPts val="1568"/>
              </a:lnSpc>
            </a:pPr>
            <a:endParaRPr lang="en-US" sz="1400" dirty="0">
              <a:solidFill>
                <a:srgbClr val="000000"/>
              </a:solidFill>
              <a:latin typeface="Arimo"/>
            </a:endParaRPr>
          </a:p>
          <a:p>
            <a:pPr algn="just">
              <a:lnSpc>
                <a:spcPts val="1568"/>
              </a:lnSpc>
            </a:pPr>
            <a:r>
              <a:rPr lang="fr-FR" sz="1400" dirty="0">
                <a:solidFill>
                  <a:srgbClr val="000000"/>
                </a:solidFill>
                <a:latin typeface="Arimo"/>
              </a:rPr>
              <a:t> Sammy tenait fermement son sac à repas. Il avait tellement faim ! Il avait hâte de manger le délicieux pain de maman et le petit poisson qu'il avait pêché hier avec papa. Mais il écoutait Jésus, et il apprenait l'amour de Dieu, et à être gentil avec les autres... Sammy regarda autour de lui. Personne d'autre n'avait de sac à repas. Tout le monde devait avoir faim.</a:t>
            </a:r>
          </a:p>
          <a:p>
            <a:pPr algn="just">
              <a:lnSpc>
                <a:spcPts val="1568"/>
              </a:lnSpc>
            </a:pPr>
            <a:r>
              <a:rPr lang="fr-FR" sz="1400" dirty="0">
                <a:solidFill>
                  <a:srgbClr val="000000"/>
                </a:solidFill>
                <a:latin typeface="Arimo"/>
              </a:rPr>
              <a:t> </a:t>
            </a:r>
          </a:p>
          <a:p>
            <a:pPr algn="just">
              <a:lnSpc>
                <a:spcPts val="1568"/>
              </a:lnSpc>
            </a:pPr>
            <a:r>
              <a:rPr lang="fr-FR" sz="1400" dirty="0">
                <a:solidFill>
                  <a:srgbClr val="000000"/>
                </a:solidFill>
                <a:latin typeface="Arimo"/>
              </a:rPr>
              <a:t>Il regarda Jésus. Lui non plus n'avait rien à manger. L'un des amis de Jésus demanda à Sammy s'il avait de la nourriture à partager. Son ventre gargouillait, mais il respira profondément, sourit et lui donna son précieux repas. Il regarda le disciple apporter la nourriture à Jésus. Jésus sourit, leva les yeux au ciel et  bénit le pain et le poisson. </a:t>
            </a:r>
          </a:p>
          <a:p>
            <a:pPr algn="just">
              <a:lnSpc>
                <a:spcPts val="1568"/>
              </a:lnSpc>
            </a:pPr>
            <a:r>
              <a:rPr lang="fr-FR" sz="1400" dirty="0">
                <a:solidFill>
                  <a:srgbClr val="000000"/>
                </a:solidFill>
                <a:latin typeface="Arimo"/>
              </a:rPr>
              <a:t> </a:t>
            </a:r>
          </a:p>
          <a:p>
            <a:pPr algn="just">
              <a:lnSpc>
                <a:spcPts val="1568"/>
              </a:lnSpc>
            </a:pPr>
            <a:endParaRPr lang="fr-FR" sz="1400" dirty="0">
              <a:solidFill>
                <a:srgbClr val="000000"/>
              </a:solidFill>
              <a:latin typeface="Arimo"/>
            </a:endParaRPr>
          </a:p>
          <a:p>
            <a:pPr algn="just">
              <a:lnSpc>
                <a:spcPts val="1568"/>
              </a:lnSpc>
              <a:spcBef>
                <a:spcPct val="0"/>
              </a:spcBef>
            </a:pPr>
            <a:endParaRPr lang="en-US" sz="1400" dirty="0">
              <a:solidFill>
                <a:srgbClr val="000000"/>
              </a:solidFill>
              <a:latin typeface="Arimo"/>
            </a:endParaRPr>
          </a:p>
        </p:txBody>
      </p:sp>
      <p:sp>
        <p:nvSpPr>
          <p:cNvPr id="17" name="TextBox 17"/>
          <p:cNvSpPr txBox="1"/>
          <p:nvPr/>
        </p:nvSpPr>
        <p:spPr>
          <a:xfrm>
            <a:off x="4147995" y="3822897"/>
            <a:ext cx="3113139" cy="5950347"/>
          </a:xfrm>
          <a:prstGeom prst="rect">
            <a:avLst/>
          </a:prstGeom>
        </p:spPr>
        <p:txBody>
          <a:bodyPr lIns="0" tIns="0" rIns="0" bIns="0" rtlCol="0" anchor="t">
            <a:spAutoFit/>
          </a:bodyPr>
          <a:lstStyle/>
          <a:p>
            <a:pPr algn="just">
              <a:lnSpc>
                <a:spcPts val="1567"/>
              </a:lnSpc>
            </a:pPr>
            <a:r>
              <a:rPr lang="en-US" sz="1399" dirty="0">
                <a:solidFill>
                  <a:srgbClr val="000000"/>
                </a:solidFill>
                <a:latin typeface="Arimo"/>
              </a:rPr>
              <a:t> </a:t>
            </a:r>
            <a:r>
              <a:rPr lang="fr-FR" sz="1399" dirty="0">
                <a:solidFill>
                  <a:srgbClr val="000000"/>
                </a:solidFill>
                <a:latin typeface="Arimo"/>
              </a:rPr>
              <a:t>Puis il donna de la nourriture à ses disciples, qui en donnèrent aux  autres ... Aussitôt, tout le monde sur la colline mangea du pain et du poisson, y compris Jésus et Sammy ! </a:t>
            </a:r>
          </a:p>
          <a:p>
            <a:pPr algn="just">
              <a:lnSpc>
                <a:spcPts val="1567"/>
              </a:lnSpc>
            </a:pPr>
            <a:endParaRPr lang="en-US" sz="1399" dirty="0">
              <a:solidFill>
                <a:srgbClr val="000000"/>
              </a:solidFill>
              <a:latin typeface="Arimo"/>
            </a:endParaRPr>
          </a:p>
          <a:p>
            <a:pPr algn="just">
              <a:lnSpc>
                <a:spcPts val="1567"/>
              </a:lnSpc>
            </a:pPr>
            <a:r>
              <a:rPr lang="en-US" sz="1399" dirty="0">
                <a:solidFill>
                  <a:srgbClr val="000000"/>
                </a:solidFill>
                <a:latin typeface="Arimo"/>
              </a:rPr>
              <a:t> </a:t>
            </a:r>
            <a:r>
              <a:rPr lang="fr-FR" sz="1399" dirty="0">
                <a:solidFill>
                  <a:srgbClr val="000000"/>
                </a:solidFill>
                <a:latin typeface="Arimo"/>
              </a:rPr>
              <a:t>"Ouah ! pensa Sammy ! "J'ai donné mon déjeuner à Jésus, et maintenant tout le monde a de quoi manger. Ils récupèrent même tous les restes ! Sammy ramena à la maison plus de pain et de poisson que ce que maman  avait mis dans son sac le matin ! </a:t>
            </a:r>
          </a:p>
          <a:p>
            <a:pPr algn="just">
              <a:lnSpc>
                <a:spcPts val="1567"/>
              </a:lnSpc>
            </a:pPr>
            <a:endParaRPr lang="fr-FR" sz="1399" dirty="0">
              <a:solidFill>
                <a:srgbClr val="000000"/>
              </a:solidFill>
              <a:latin typeface="Arimo"/>
            </a:endParaRPr>
          </a:p>
          <a:p>
            <a:pPr algn="just">
              <a:lnSpc>
                <a:spcPts val="1567"/>
              </a:lnSpc>
            </a:pPr>
            <a:r>
              <a:rPr lang="fr-FR" sz="1399" dirty="0">
                <a:solidFill>
                  <a:srgbClr val="000000"/>
                </a:solidFill>
                <a:latin typeface="Arimo"/>
              </a:rPr>
              <a:t>Sammy avait découvert que la gentillesse produit de belles et heureuses vagues. Le repas qu'il avait partagé avait eu pour effet de nourrir Jésus et plus de 5 000 personnes ! Et les restes furent emportés pour nourrir d'autres personnes ! Tous ces gens racontèrent l'histoire de l'amour de Jésus, et le miracle multiplia ! Chaque fois que nous faisons quelque chose de gentil, nous n'avons aucune idée de la façon dont Dieu utilisera notre gentillesse pour faire des vagues qui béniront les autres de son amour !</a:t>
            </a:r>
            <a:endParaRPr lang="en-US" sz="1399" dirty="0">
              <a:solidFill>
                <a:srgbClr val="000000"/>
              </a:solidFill>
              <a:latin typeface="Arimo"/>
            </a:endParaRPr>
          </a:p>
          <a:p>
            <a:pPr algn="just">
              <a:lnSpc>
                <a:spcPts val="1567"/>
              </a:lnSpc>
            </a:pPr>
            <a:endParaRPr lang="en-US" sz="1399" dirty="0">
              <a:solidFill>
                <a:srgbClr val="000000"/>
              </a:solidFill>
              <a:latin typeface="Arimo"/>
            </a:endParaRPr>
          </a:p>
        </p:txBody>
      </p:sp>
      <p:sp>
        <p:nvSpPr>
          <p:cNvPr id="19" name="TextBox 14">
            <a:extLst>
              <a:ext uri="{FF2B5EF4-FFF2-40B4-BE49-F238E27FC236}">
                <a16:creationId xmlns:a16="http://schemas.microsoft.com/office/drawing/2014/main" id="{9CF02994-A395-448D-B1CD-C448A981D175}"/>
              </a:ext>
            </a:extLst>
          </p:cNvPr>
          <p:cNvSpPr txBox="1"/>
          <p:nvPr/>
        </p:nvSpPr>
        <p:spPr>
          <a:xfrm>
            <a:off x="1636966" y="810386"/>
            <a:ext cx="3849130" cy="1698580"/>
          </a:xfrm>
          <a:prstGeom prst="rect">
            <a:avLst/>
          </a:prstGeom>
        </p:spPr>
        <p:txBody>
          <a:bodyPr lIns="0" tIns="0" rIns="0" bIns="0" rtlCol="0" anchor="t">
            <a:spAutoFit/>
          </a:bodyPr>
          <a:lstStyle/>
          <a:p>
            <a:pPr>
              <a:lnSpc>
                <a:spcPts val="6644"/>
              </a:lnSpc>
            </a:pPr>
            <a:r>
              <a:rPr lang="en-US" sz="5933" dirty="0">
                <a:solidFill>
                  <a:srgbClr val="000000"/>
                </a:solidFill>
                <a:latin typeface="Antonio Bold"/>
              </a:rPr>
              <a:t>JOURS DE PRIERE</a:t>
            </a:r>
          </a:p>
        </p:txBody>
      </p:sp>
      <p:sp>
        <p:nvSpPr>
          <p:cNvPr id="20" name="TextBox 19">
            <a:extLst>
              <a:ext uri="{FF2B5EF4-FFF2-40B4-BE49-F238E27FC236}">
                <a16:creationId xmlns:a16="http://schemas.microsoft.com/office/drawing/2014/main" id="{45F16B22-2185-9170-2A31-AFFA8C3347BB}"/>
              </a:ext>
            </a:extLst>
          </p:cNvPr>
          <p:cNvSpPr txBox="1"/>
          <p:nvPr/>
        </p:nvSpPr>
        <p:spPr>
          <a:xfrm>
            <a:off x="0" y="508350"/>
            <a:ext cx="1754835" cy="2410916"/>
          </a:xfrm>
          <a:prstGeom prst="rect">
            <a:avLst/>
          </a:prstGeom>
        </p:spPr>
        <p:txBody>
          <a:bodyPr wrap="square" lIns="0" tIns="0" rIns="0" bIns="0" rtlCol="0" anchor="t">
            <a:spAutoFit/>
          </a:bodyPr>
          <a:lstStyle/>
          <a:p>
            <a:pPr algn="ctr">
              <a:lnSpc>
                <a:spcPts val="18757"/>
              </a:lnSpc>
            </a:pPr>
            <a:r>
              <a:rPr lang="en-US" sz="13398" dirty="0">
                <a:solidFill>
                  <a:srgbClr val="000000"/>
                </a:solidFill>
                <a:latin typeface="Antonio Bold"/>
              </a:rPr>
              <a:t>10</a:t>
            </a:r>
          </a:p>
        </p:txBody>
      </p:sp>
      <p:pic>
        <p:nvPicPr>
          <p:cNvPr id="23" name="Picture 22">
            <a:extLst>
              <a:ext uri="{FF2B5EF4-FFF2-40B4-BE49-F238E27FC236}">
                <a16:creationId xmlns:a16="http://schemas.microsoft.com/office/drawing/2014/main" id="{8D01C430-9795-1BF5-D640-11A3575EC7AC}"/>
              </a:ext>
            </a:extLst>
          </p:cNvPr>
          <p:cNvPicPr>
            <a:picLocks noChangeAspect="1"/>
          </p:cNvPicPr>
          <p:nvPr/>
        </p:nvPicPr>
        <p:blipFill>
          <a:blip r:embed="rId4"/>
          <a:stretch>
            <a:fillRect/>
          </a:stretch>
        </p:blipFill>
        <p:spPr>
          <a:xfrm>
            <a:off x="194396" y="137039"/>
            <a:ext cx="7907197" cy="506012"/>
          </a:xfrm>
          <a:prstGeom prst="rect">
            <a:avLst/>
          </a:prstGeom>
        </p:spPr>
      </p:pic>
      <p:pic>
        <p:nvPicPr>
          <p:cNvPr id="26" name="Picture 25">
            <a:extLst>
              <a:ext uri="{FF2B5EF4-FFF2-40B4-BE49-F238E27FC236}">
                <a16:creationId xmlns:a16="http://schemas.microsoft.com/office/drawing/2014/main" id="{3C7F0484-DE3D-D638-943C-55567F264930}"/>
              </a:ext>
            </a:extLst>
          </p:cNvPr>
          <p:cNvPicPr>
            <a:picLocks noChangeAspect="1"/>
          </p:cNvPicPr>
          <p:nvPr/>
        </p:nvPicPr>
        <p:blipFill>
          <a:blip r:embed="rId5"/>
          <a:stretch>
            <a:fillRect/>
          </a:stretch>
        </p:blipFill>
        <p:spPr>
          <a:xfrm>
            <a:off x="4237749" y="10160135"/>
            <a:ext cx="2231329" cy="579170"/>
          </a:xfrm>
          <a:prstGeom prst="rect">
            <a:avLst/>
          </a:prstGeom>
        </p:spPr>
      </p:pic>
      <p:sp>
        <p:nvSpPr>
          <p:cNvPr id="27" name="Freeform 11">
            <a:extLst>
              <a:ext uri="{FF2B5EF4-FFF2-40B4-BE49-F238E27FC236}">
                <a16:creationId xmlns:a16="http://schemas.microsoft.com/office/drawing/2014/main" id="{D1C71F71-90C0-FE86-401B-79DAFDD67E25}"/>
              </a:ext>
            </a:extLst>
          </p:cNvPr>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341762" y="-296385"/>
            <a:ext cx="8159779"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47B6F1"/>
            </a:solidFill>
          </p:spPr>
          <p:txBody>
            <a:bodyPr/>
            <a:lstStyle/>
            <a:p>
              <a:endParaRPr lang="en-US"/>
            </a:p>
          </p:txBody>
        </p:sp>
        <p:sp>
          <p:nvSpPr>
            <p:cNvPr id="4" name="TextBox 4"/>
            <p:cNvSpPr txBox="1"/>
            <p:nvPr/>
          </p:nvSpPr>
          <p:spPr>
            <a:xfrm>
              <a:off x="0" y="-47625"/>
              <a:ext cx="2924280" cy="1156199"/>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15354" y="8631261"/>
            <a:ext cx="2494348" cy="2062140"/>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47B6F1"/>
            </a:solidFill>
          </p:spPr>
          <p:txBody>
            <a:bodyPr/>
            <a:lstStyle/>
            <a:p>
              <a:endParaRPr lang="en-US"/>
            </a:p>
          </p:txBody>
        </p:sp>
        <p:sp>
          <p:nvSpPr>
            <p:cNvPr id="7" name="TextBox 7"/>
            <p:cNvSpPr txBox="1"/>
            <p:nvPr/>
          </p:nvSpPr>
          <p:spPr>
            <a:xfrm>
              <a:off x="0" y="-47625"/>
              <a:ext cx="988945" cy="944825"/>
            </a:xfrm>
            <a:prstGeom prst="rect">
              <a:avLst/>
            </a:prstGeom>
          </p:spPr>
          <p:txBody>
            <a:bodyPr lIns="50800" tIns="50800" rIns="50800" bIns="50800" rtlCol="0" anchor="ctr"/>
            <a:lstStyle/>
            <a:p>
              <a:pPr algn="ctr">
                <a:lnSpc>
                  <a:spcPts val="1960"/>
                </a:lnSpc>
                <a:spcBef>
                  <a:spcPct val="0"/>
                </a:spcBef>
              </a:pPr>
              <a:endParaRPr/>
            </a:p>
          </p:txBody>
        </p:sp>
      </p:grpSp>
      <p:sp>
        <p:nvSpPr>
          <p:cNvPr id="12" name="Freeform 12"/>
          <p:cNvSpPr/>
          <p:nvPr/>
        </p:nvSpPr>
        <p:spPr>
          <a:xfrm>
            <a:off x="4360845" y="4155134"/>
            <a:ext cx="5018934" cy="1649975"/>
          </a:xfrm>
          <a:custGeom>
            <a:avLst/>
            <a:gdLst/>
            <a:ahLst/>
            <a:cxnLst/>
            <a:rect l="l" t="t" r="r" b="b"/>
            <a:pathLst>
              <a:path w="5018934" h="1649975">
                <a:moveTo>
                  <a:pt x="0" y="0"/>
                </a:moveTo>
                <a:lnTo>
                  <a:pt x="5018934" y="0"/>
                </a:lnTo>
                <a:lnTo>
                  <a:pt x="5018934" y="1649975"/>
                </a:lnTo>
                <a:lnTo>
                  <a:pt x="0" y="16499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4679719" y="4453954"/>
            <a:ext cx="916846" cy="1052334"/>
          </a:xfrm>
          <a:custGeom>
            <a:avLst/>
            <a:gdLst/>
            <a:ahLst/>
            <a:cxnLst/>
            <a:rect l="l" t="t" r="r" b="b"/>
            <a:pathLst>
              <a:path w="916846" h="1052334">
                <a:moveTo>
                  <a:pt x="0" y="0"/>
                </a:moveTo>
                <a:lnTo>
                  <a:pt x="916846" y="0"/>
                </a:lnTo>
                <a:lnTo>
                  <a:pt x="916846" y="1052334"/>
                </a:lnTo>
                <a:lnTo>
                  <a:pt x="0" y="10523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961146" y="7711827"/>
            <a:ext cx="2461844" cy="1803860"/>
          </a:xfrm>
          <a:custGeom>
            <a:avLst/>
            <a:gdLst/>
            <a:ahLst/>
            <a:cxnLst/>
            <a:rect l="l" t="t" r="r" b="b"/>
            <a:pathLst>
              <a:path w="2461844" h="1803860">
                <a:moveTo>
                  <a:pt x="0" y="0"/>
                </a:moveTo>
                <a:lnTo>
                  <a:pt x="2461844" y="0"/>
                </a:lnTo>
                <a:lnTo>
                  <a:pt x="2461844" y="1803860"/>
                </a:lnTo>
                <a:lnTo>
                  <a:pt x="0" y="1803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a:off x="4545097" y="2489031"/>
            <a:ext cx="1736701" cy="1454487"/>
          </a:xfrm>
          <a:custGeom>
            <a:avLst/>
            <a:gdLst/>
            <a:ahLst/>
            <a:cxnLst/>
            <a:rect l="l" t="t" r="r" b="b"/>
            <a:pathLst>
              <a:path w="1736701" h="1454487">
                <a:moveTo>
                  <a:pt x="0" y="0"/>
                </a:moveTo>
                <a:lnTo>
                  <a:pt x="1736702" y="0"/>
                </a:lnTo>
                <a:lnTo>
                  <a:pt x="1736702" y="1454487"/>
                </a:lnTo>
                <a:lnTo>
                  <a:pt x="0" y="14544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TextBox 17"/>
          <p:cNvSpPr txBox="1"/>
          <p:nvPr/>
        </p:nvSpPr>
        <p:spPr>
          <a:xfrm>
            <a:off x="400176" y="3052003"/>
            <a:ext cx="3418823" cy="338068"/>
          </a:xfrm>
          <a:prstGeom prst="rect">
            <a:avLst/>
          </a:prstGeom>
        </p:spPr>
        <p:txBody>
          <a:bodyPr lIns="0" tIns="0" rIns="0" bIns="0" rtlCol="0" anchor="t">
            <a:spAutoFit/>
          </a:bodyPr>
          <a:lstStyle/>
          <a:p>
            <a:pPr>
              <a:lnSpc>
                <a:spcPts val="2617"/>
              </a:lnSpc>
            </a:pPr>
            <a:r>
              <a:rPr lang="en-US" sz="2336" dirty="0">
                <a:solidFill>
                  <a:srgbClr val="000000"/>
                </a:solidFill>
                <a:latin typeface="Antonio Bold"/>
              </a:rPr>
              <a:t>FAISONS CECI !</a:t>
            </a:r>
          </a:p>
        </p:txBody>
      </p:sp>
      <p:sp>
        <p:nvSpPr>
          <p:cNvPr id="18" name="TextBox 18"/>
          <p:cNvSpPr txBox="1"/>
          <p:nvPr/>
        </p:nvSpPr>
        <p:spPr>
          <a:xfrm>
            <a:off x="191055" y="3628196"/>
            <a:ext cx="3266119" cy="3077766"/>
          </a:xfrm>
          <a:prstGeom prst="rect">
            <a:avLst/>
          </a:prstGeom>
        </p:spPr>
        <p:txBody>
          <a:bodyPr lIns="0" tIns="0" rIns="0" bIns="0" rtlCol="0" anchor="t">
            <a:spAutoFit/>
          </a:bodyPr>
          <a:lstStyle/>
          <a:p>
            <a:pPr marL="302261" lvl="1" indent="-151130" algn="just">
              <a:lnSpc>
                <a:spcPts val="1568"/>
              </a:lnSpc>
              <a:buFont typeface="Arial"/>
              <a:buChar char="•"/>
            </a:pPr>
            <a:r>
              <a:rPr lang="fr-FR" sz="1400" dirty="0">
                <a:solidFill>
                  <a:srgbClr val="000000"/>
                </a:solidFill>
                <a:latin typeface="Arimo"/>
              </a:rPr>
              <a:t>Fais une liste des façons dont tu peux être gentil avec les autres. Essaie de faire au moins une chose gentille par jour et vois comment tu te sens.</a:t>
            </a:r>
          </a:p>
          <a:p>
            <a:pPr marL="302261" lvl="1" indent="-151130" algn="just">
              <a:lnSpc>
                <a:spcPts val="1568"/>
              </a:lnSpc>
              <a:buFont typeface="Arial"/>
              <a:buChar char="•"/>
            </a:pPr>
            <a:r>
              <a:rPr lang="fr-FR" sz="1400" dirty="0">
                <a:solidFill>
                  <a:srgbClr val="000000"/>
                </a:solidFill>
                <a:latin typeface="Arimo"/>
              </a:rPr>
              <a:t>Tu peux sourire, dire merci, proposer ton aide, être encourageant, serrer quelqu'un dans tes bras et lui dire qu'il est spécial pour toi. </a:t>
            </a:r>
          </a:p>
          <a:p>
            <a:pPr marL="302261" lvl="1" indent="-151130" algn="just">
              <a:lnSpc>
                <a:spcPts val="1568"/>
              </a:lnSpc>
              <a:buFont typeface="Arial"/>
              <a:buChar char="•"/>
            </a:pPr>
            <a:r>
              <a:rPr lang="fr-FR" sz="1400" dirty="0">
                <a:solidFill>
                  <a:srgbClr val="000000"/>
                </a:solidFill>
                <a:latin typeface="Arimo"/>
              </a:rPr>
              <a:t>Sais-tu que la gentillesse à l'égard des autres te rend plus heureux ? C'est un cadeau qui te revient en retour !</a:t>
            </a:r>
            <a:endParaRPr lang="en-US" sz="1400" dirty="0">
              <a:solidFill>
                <a:srgbClr val="000000"/>
              </a:solidFill>
              <a:latin typeface="Arimo"/>
            </a:endParaRPr>
          </a:p>
          <a:p>
            <a:pPr algn="just">
              <a:lnSpc>
                <a:spcPts val="1568"/>
              </a:lnSpc>
            </a:pPr>
            <a:endParaRPr lang="en-US" sz="1400" dirty="0">
              <a:solidFill>
                <a:srgbClr val="000000"/>
              </a:solidFill>
              <a:latin typeface="Arimo"/>
            </a:endParaRPr>
          </a:p>
          <a:p>
            <a:pPr algn="just">
              <a:lnSpc>
                <a:spcPts val="1568"/>
              </a:lnSpc>
              <a:spcBef>
                <a:spcPct val="0"/>
              </a:spcBef>
            </a:pPr>
            <a:r>
              <a:rPr lang="en-US" sz="1400" dirty="0">
                <a:solidFill>
                  <a:srgbClr val="000000"/>
                </a:solidFill>
                <a:latin typeface="Arimo"/>
              </a:rPr>
              <a:t> </a:t>
            </a:r>
          </a:p>
        </p:txBody>
      </p:sp>
      <p:sp>
        <p:nvSpPr>
          <p:cNvPr id="19" name="TextBox 19"/>
          <p:cNvSpPr txBox="1"/>
          <p:nvPr/>
        </p:nvSpPr>
        <p:spPr>
          <a:xfrm>
            <a:off x="4192394" y="5931817"/>
            <a:ext cx="3024342" cy="3693319"/>
          </a:xfrm>
          <a:prstGeom prst="rect">
            <a:avLst/>
          </a:prstGeom>
        </p:spPr>
        <p:txBody>
          <a:bodyPr lIns="0" tIns="0" rIns="0" bIns="0" rtlCol="0" anchor="t">
            <a:spAutoFit/>
          </a:bodyPr>
          <a:lstStyle/>
          <a:p>
            <a:pPr marL="302259" lvl="1" indent="-151129" algn="just">
              <a:lnSpc>
                <a:spcPts val="1567"/>
              </a:lnSpc>
              <a:buFont typeface="Arial"/>
              <a:buChar char="•"/>
            </a:pPr>
            <a:r>
              <a:rPr lang="fr-FR" sz="1399" dirty="0">
                <a:solidFill>
                  <a:srgbClr val="000000"/>
                </a:solidFill>
                <a:latin typeface="Arimo"/>
              </a:rPr>
              <a:t>Cher Père Dieu, je t'aime et je te loue pour ton amour et ta bonté ! Je veux continuer à apprendre davantage sur ton amour pendant toute l'éternité !</a:t>
            </a:r>
          </a:p>
          <a:p>
            <a:pPr marL="302259" lvl="1" indent="-151129" algn="just">
              <a:lnSpc>
                <a:spcPts val="1567"/>
              </a:lnSpc>
              <a:buFont typeface="Arial"/>
              <a:buChar char="•"/>
            </a:pPr>
            <a:r>
              <a:rPr lang="fr-FR" sz="1399" dirty="0">
                <a:solidFill>
                  <a:srgbClr val="000000"/>
                </a:solidFill>
                <a:latin typeface="Arimo"/>
              </a:rPr>
              <a:t>Merci Dieu de me montrer ton amour en...</a:t>
            </a:r>
          </a:p>
          <a:p>
            <a:pPr marL="302259" lvl="1" indent="-151129" algn="just">
              <a:lnSpc>
                <a:spcPts val="1567"/>
              </a:lnSpc>
              <a:buFont typeface="Arial"/>
              <a:buChar char="•"/>
            </a:pPr>
            <a:r>
              <a:rPr lang="fr-FR" sz="1399" dirty="0">
                <a:solidFill>
                  <a:srgbClr val="000000"/>
                </a:solidFill>
                <a:latin typeface="Arimo"/>
              </a:rPr>
              <a:t>Je suis désolé Dieu d'avoir eu du mal à être gentil avec...</a:t>
            </a:r>
          </a:p>
          <a:p>
            <a:pPr marL="302259" lvl="1" indent="-151129" algn="just">
              <a:lnSpc>
                <a:spcPts val="1567"/>
              </a:lnSpc>
              <a:buFont typeface="Arial"/>
              <a:buChar char="•"/>
            </a:pPr>
            <a:r>
              <a:rPr lang="fr-FR" sz="1399" dirty="0">
                <a:solidFill>
                  <a:srgbClr val="000000"/>
                </a:solidFill>
                <a:latin typeface="Arimo"/>
              </a:rPr>
              <a:t>Remplis mon cœur de ton amour afin que je puisse le partager avec les autres.</a:t>
            </a:r>
          </a:p>
          <a:p>
            <a:pPr marL="302259" lvl="1" indent="-151129" algn="just">
              <a:lnSpc>
                <a:spcPts val="1567"/>
              </a:lnSpc>
              <a:buFont typeface="Arial"/>
              <a:buChar char="•"/>
            </a:pPr>
            <a:r>
              <a:rPr lang="fr-FR" sz="1399" dirty="0">
                <a:solidFill>
                  <a:srgbClr val="000000"/>
                </a:solidFill>
                <a:latin typeface="Arimo"/>
              </a:rPr>
              <a:t>Je prie pour que tous ceux qui te connaissent apprennent à partager ton amour avec les autres en étant gentils et aimants eux aussi.</a:t>
            </a:r>
            <a:endParaRPr lang="en-US" sz="1399" dirty="0">
              <a:solidFill>
                <a:srgbClr val="000000"/>
              </a:solidFill>
              <a:latin typeface="Arimo"/>
            </a:endParaRPr>
          </a:p>
          <a:p>
            <a:pPr algn="just">
              <a:lnSpc>
                <a:spcPts val="1567"/>
              </a:lnSpc>
              <a:spcBef>
                <a:spcPct val="0"/>
              </a:spcBef>
            </a:pPr>
            <a:endParaRPr lang="en-US" sz="1399" dirty="0">
              <a:solidFill>
                <a:srgbClr val="000000"/>
              </a:solidFill>
              <a:latin typeface="Arimo"/>
            </a:endParaRPr>
          </a:p>
        </p:txBody>
      </p:sp>
      <p:sp>
        <p:nvSpPr>
          <p:cNvPr id="21" name="TextBox 21"/>
          <p:cNvSpPr txBox="1"/>
          <p:nvPr/>
        </p:nvSpPr>
        <p:spPr>
          <a:xfrm>
            <a:off x="5704565" y="4743850"/>
            <a:ext cx="3418823" cy="338068"/>
          </a:xfrm>
          <a:prstGeom prst="rect">
            <a:avLst/>
          </a:prstGeom>
        </p:spPr>
        <p:txBody>
          <a:bodyPr lIns="0" tIns="0" rIns="0" bIns="0" rtlCol="0" anchor="t">
            <a:spAutoFit/>
          </a:bodyPr>
          <a:lstStyle/>
          <a:p>
            <a:pPr>
              <a:lnSpc>
                <a:spcPts val="2617"/>
              </a:lnSpc>
            </a:pPr>
            <a:r>
              <a:rPr lang="en-US" sz="2336" dirty="0">
                <a:solidFill>
                  <a:srgbClr val="000000"/>
                </a:solidFill>
                <a:latin typeface="Antonio Bold"/>
              </a:rPr>
              <a:t>PRIONS</a:t>
            </a:r>
          </a:p>
        </p:txBody>
      </p:sp>
      <p:sp>
        <p:nvSpPr>
          <p:cNvPr id="22" name="TextBox 14">
            <a:extLst>
              <a:ext uri="{FF2B5EF4-FFF2-40B4-BE49-F238E27FC236}">
                <a16:creationId xmlns:a16="http://schemas.microsoft.com/office/drawing/2014/main" id="{20072039-CE06-0E04-C4F5-CB8087AAC1D6}"/>
              </a:ext>
            </a:extLst>
          </p:cNvPr>
          <p:cNvSpPr txBox="1"/>
          <p:nvPr/>
        </p:nvSpPr>
        <p:spPr>
          <a:xfrm>
            <a:off x="1636966" y="810386"/>
            <a:ext cx="3849130" cy="1698580"/>
          </a:xfrm>
          <a:prstGeom prst="rect">
            <a:avLst/>
          </a:prstGeom>
        </p:spPr>
        <p:txBody>
          <a:bodyPr lIns="0" tIns="0" rIns="0" bIns="0" rtlCol="0" anchor="t">
            <a:spAutoFit/>
          </a:bodyPr>
          <a:lstStyle/>
          <a:p>
            <a:pPr>
              <a:lnSpc>
                <a:spcPts val="6644"/>
              </a:lnSpc>
            </a:pPr>
            <a:r>
              <a:rPr lang="en-US" sz="5933" dirty="0">
                <a:solidFill>
                  <a:srgbClr val="000000"/>
                </a:solidFill>
                <a:latin typeface="Antonio Bold"/>
              </a:rPr>
              <a:t>JOURS DE PRIERE</a:t>
            </a:r>
          </a:p>
        </p:txBody>
      </p:sp>
      <p:sp>
        <p:nvSpPr>
          <p:cNvPr id="23" name="TextBox 19">
            <a:extLst>
              <a:ext uri="{FF2B5EF4-FFF2-40B4-BE49-F238E27FC236}">
                <a16:creationId xmlns:a16="http://schemas.microsoft.com/office/drawing/2014/main" id="{4A97DB83-1F7E-55DF-3FF0-C42FFA02C9BD}"/>
              </a:ext>
            </a:extLst>
          </p:cNvPr>
          <p:cNvSpPr txBox="1"/>
          <p:nvPr/>
        </p:nvSpPr>
        <p:spPr>
          <a:xfrm>
            <a:off x="0" y="508350"/>
            <a:ext cx="1754835" cy="2410916"/>
          </a:xfrm>
          <a:prstGeom prst="rect">
            <a:avLst/>
          </a:prstGeom>
        </p:spPr>
        <p:txBody>
          <a:bodyPr wrap="square" lIns="0" tIns="0" rIns="0" bIns="0" rtlCol="0" anchor="t">
            <a:spAutoFit/>
          </a:bodyPr>
          <a:lstStyle/>
          <a:p>
            <a:pPr algn="ctr">
              <a:lnSpc>
                <a:spcPts val="18757"/>
              </a:lnSpc>
            </a:pPr>
            <a:r>
              <a:rPr lang="en-US" sz="13398" dirty="0">
                <a:solidFill>
                  <a:srgbClr val="000000"/>
                </a:solidFill>
                <a:latin typeface="Antonio Bold"/>
              </a:rPr>
              <a:t>10</a:t>
            </a:r>
          </a:p>
        </p:txBody>
      </p:sp>
      <p:pic>
        <p:nvPicPr>
          <p:cNvPr id="26" name="Picture 25">
            <a:extLst>
              <a:ext uri="{FF2B5EF4-FFF2-40B4-BE49-F238E27FC236}">
                <a16:creationId xmlns:a16="http://schemas.microsoft.com/office/drawing/2014/main" id="{DBA43CEC-BF25-14CF-CD97-2FD15AEB72AC}"/>
              </a:ext>
            </a:extLst>
          </p:cNvPr>
          <p:cNvPicPr>
            <a:picLocks noChangeAspect="1"/>
          </p:cNvPicPr>
          <p:nvPr/>
        </p:nvPicPr>
        <p:blipFill>
          <a:blip r:embed="rId10"/>
          <a:stretch>
            <a:fillRect/>
          </a:stretch>
        </p:blipFill>
        <p:spPr>
          <a:xfrm>
            <a:off x="194396" y="137039"/>
            <a:ext cx="7907197" cy="506012"/>
          </a:xfrm>
          <a:prstGeom prst="rect">
            <a:avLst/>
          </a:prstGeom>
        </p:spPr>
      </p:pic>
      <p:grpSp>
        <p:nvGrpSpPr>
          <p:cNvPr id="29" name="Group 8">
            <a:extLst>
              <a:ext uri="{FF2B5EF4-FFF2-40B4-BE49-F238E27FC236}">
                <a16:creationId xmlns:a16="http://schemas.microsoft.com/office/drawing/2014/main" id="{AB368C28-1ADA-D676-AF45-195E37AD672A}"/>
              </a:ext>
            </a:extLst>
          </p:cNvPr>
          <p:cNvGrpSpPr/>
          <p:nvPr/>
        </p:nvGrpSpPr>
        <p:grpSpPr>
          <a:xfrm>
            <a:off x="-36905" y="10147300"/>
            <a:ext cx="7593405" cy="666849"/>
            <a:chOff x="0" y="0"/>
            <a:chExt cx="2866315" cy="188953"/>
          </a:xfrm>
        </p:grpSpPr>
        <p:sp>
          <p:nvSpPr>
            <p:cNvPr id="30" name="Freeform 9">
              <a:extLst>
                <a:ext uri="{FF2B5EF4-FFF2-40B4-BE49-F238E27FC236}">
                  <a16:creationId xmlns:a16="http://schemas.microsoft.com/office/drawing/2014/main" id="{F7FD5F63-C249-3C5A-70DC-BA2780A4A3E0}"/>
                </a:ext>
              </a:extLst>
            </p:cNvPr>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47B6F1"/>
            </a:solidFill>
          </p:spPr>
          <p:txBody>
            <a:bodyPr/>
            <a:lstStyle/>
            <a:p>
              <a:endParaRPr lang="en-US"/>
            </a:p>
          </p:txBody>
        </p:sp>
        <p:sp>
          <p:nvSpPr>
            <p:cNvPr id="31" name="TextBox 10">
              <a:extLst>
                <a:ext uri="{FF2B5EF4-FFF2-40B4-BE49-F238E27FC236}">
                  <a16:creationId xmlns:a16="http://schemas.microsoft.com/office/drawing/2014/main" id="{4CDD419D-1020-53FD-B4C6-0B6BC8F5305E}"/>
                </a:ext>
              </a:extLst>
            </p:cNvPr>
            <p:cNvSpPr txBox="1"/>
            <p:nvPr/>
          </p:nvSpPr>
          <p:spPr>
            <a:xfrm>
              <a:off x="0" y="19050"/>
              <a:ext cx="2866315" cy="169903"/>
            </a:xfrm>
            <a:prstGeom prst="rect">
              <a:avLst/>
            </a:prstGeom>
          </p:spPr>
          <p:txBody>
            <a:bodyPr lIns="50800" tIns="50800" rIns="50800" bIns="50800" rtlCol="0" anchor="ctr"/>
            <a:lstStyle/>
            <a:p>
              <a:pPr algn="ctr">
                <a:lnSpc>
                  <a:spcPts val="1597"/>
                </a:lnSpc>
              </a:pPr>
              <a:endParaRPr/>
            </a:p>
          </p:txBody>
        </p:sp>
      </p:grpSp>
      <p:pic>
        <p:nvPicPr>
          <p:cNvPr id="32" name="Picture 31">
            <a:extLst>
              <a:ext uri="{FF2B5EF4-FFF2-40B4-BE49-F238E27FC236}">
                <a16:creationId xmlns:a16="http://schemas.microsoft.com/office/drawing/2014/main" id="{974C141D-7088-7A03-BE51-32B7002DE478}"/>
              </a:ext>
            </a:extLst>
          </p:cNvPr>
          <p:cNvPicPr>
            <a:picLocks noChangeAspect="1"/>
          </p:cNvPicPr>
          <p:nvPr/>
        </p:nvPicPr>
        <p:blipFill>
          <a:blip r:embed="rId11"/>
          <a:stretch>
            <a:fillRect/>
          </a:stretch>
        </p:blipFill>
        <p:spPr>
          <a:xfrm>
            <a:off x="4237749" y="10160135"/>
            <a:ext cx="2231329" cy="579170"/>
          </a:xfrm>
          <a:prstGeom prst="rect">
            <a:avLst/>
          </a:prstGeom>
        </p:spPr>
      </p:pic>
      <p:sp>
        <p:nvSpPr>
          <p:cNvPr id="33" name="Freeform 11">
            <a:extLst>
              <a:ext uri="{FF2B5EF4-FFF2-40B4-BE49-F238E27FC236}">
                <a16:creationId xmlns:a16="http://schemas.microsoft.com/office/drawing/2014/main" id="{3F9FFE44-4EEB-FA27-5475-B03FDE97336F}"/>
              </a:ext>
            </a:extLst>
          </p:cNvPr>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12"/>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341762" y="-296385"/>
            <a:ext cx="8159779"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F8B9E7"/>
            </a:solidFill>
          </p:spPr>
          <p:txBody>
            <a:bodyPr/>
            <a:lstStyle/>
            <a:p>
              <a:endParaRPr lang="en-US"/>
            </a:p>
          </p:txBody>
        </p:sp>
        <p:sp>
          <p:nvSpPr>
            <p:cNvPr id="4" name="TextBox 4"/>
            <p:cNvSpPr txBox="1"/>
            <p:nvPr/>
          </p:nvSpPr>
          <p:spPr>
            <a:xfrm>
              <a:off x="0" y="-47625"/>
              <a:ext cx="2924280" cy="1156199"/>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14773" y="8631261"/>
            <a:ext cx="2451256" cy="2062139"/>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F8B9E7"/>
            </a:solidFill>
          </p:spPr>
          <p:txBody>
            <a:bodyPr/>
            <a:lstStyle/>
            <a:p>
              <a:endParaRPr lang="en-US"/>
            </a:p>
          </p:txBody>
        </p:sp>
        <p:sp>
          <p:nvSpPr>
            <p:cNvPr id="7" name="TextBox 7"/>
            <p:cNvSpPr txBox="1"/>
            <p:nvPr/>
          </p:nvSpPr>
          <p:spPr>
            <a:xfrm>
              <a:off x="0" y="-47625"/>
              <a:ext cx="988945" cy="944825"/>
            </a:xfrm>
            <a:prstGeom prst="rect">
              <a:avLst/>
            </a:prstGeom>
          </p:spPr>
          <p:txBody>
            <a:bodyPr lIns="50800" tIns="50800" rIns="50800" bIns="50800" rtlCol="0" anchor="ctr"/>
            <a:lstStyle/>
            <a:p>
              <a:pPr algn="ctr">
                <a:lnSpc>
                  <a:spcPts val="1960"/>
                </a:lnSpc>
                <a:spcBef>
                  <a:spcPct val="0"/>
                </a:spcBef>
              </a:pPr>
              <a:endParaRPr/>
            </a:p>
          </p:txBody>
        </p:sp>
      </p:grpSp>
      <p:grpSp>
        <p:nvGrpSpPr>
          <p:cNvPr id="8" name="Group 8"/>
          <p:cNvGrpSpPr/>
          <p:nvPr/>
        </p:nvGrpSpPr>
        <p:grpSpPr>
          <a:xfrm>
            <a:off x="33362" y="10147606"/>
            <a:ext cx="7571273" cy="655256"/>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F8B9E7"/>
            </a:solidFill>
          </p:spPr>
          <p:txBody>
            <a:bodyPr/>
            <a:lstStyle/>
            <a:p>
              <a:endParaRPr lang="en-US"/>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a:p>
          </p:txBody>
        </p:sp>
      </p:grpSp>
      <p:sp>
        <p:nvSpPr>
          <p:cNvPr id="12" name="Freeform 12"/>
          <p:cNvSpPr/>
          <p:nvPr/>
        </p:nvSpPr>
        <p:spPr>
          <a:xfrm>
            <a:off x="4297409" y="1076475"/>
            <a:ext cx="3155698" cy="2103799"/>
          </a:xfrm>
          <a:custGeom>
            <a:avLst/>
            <a:gdLst/>
            <a:ahLst/>
            <a:cxnLst/>
            <a:rect l="l" t="t" r="r" b="b"/>
            <a:pathLst>
              <a:path w="3155698" h="2103799">
                <a:moveTo>
                  <a:pt x="0" y="0"/>
                </a:moveTo>
                <a:lnTo>
                  <a:pt x="3155698" y="0"/>
                </a:lnTo>
                <a:lnTo>
                  <a:pt x="3155698" y="2103799"/>
                </a:lnTo>
                <a:lnTo>
                  <a:pt x="0" y="2103799"/>
                </a:lnTo>
                <a:lnTo>
                  <a:pt x="0" y="0"/>
                </a:lnTo>
                <a:close/>
              </a:path>
            </a:pathLst>
          </a:custGeom>
          <a:blipFill>
            <a:blip r:embed="rId2"/>
            <a:stretch>
              <a:fillRect/>
            </a:stretch>
          </a:blipFill>
        </p:spPr>
        <p:txBody>
          <a:bodyPr/>
          <a:lstStyle/>
          <a:p>
            <a:endParaRPr lang="en-US"/>
          </a:p>
        </p:txBody>
      </p:sp>
      <p:sp>
        <p:nvSpPr>
          <p:cNvPr id="13" name="Freeform 13"/>
          <p:cNvSpPr/>
          <p:nvPr/>
        </p:nvSpPr>
        <p:spPr>
          <a:xfrm>
            <a:off x="981231" y="7746763"/>
            <a:ext cx="1170080" cy="1983187"/>
          </a:xfrm>
          <a:custGeom>
            <a:avLst/>
            <a:gdLst/>
            <a:ahLst/>
            <a:cxnLst/>
            <a:rect l="l" t="t" r="r" b="b"/>
            <a:pathLst>
              <a:path w="1170080" h="1983187">
                <a:moveTo>
                  <a:pt x="0" y="0"/>
                </a:moveTo>
                <a:lnTo>
                  <a:pt x="1170081" y="0"/>
                </a:lnTo>
                <a:lnTo>
                  <a:pt x="1170081" y="1983187"/>
                </a:lnTo>
                <a:lnTo>
                  <a:pt x="0" y="1983187"/>
                </a:lnTo>
                <a:lnTo>
                  <a:pt x="0" y="0"/>
                </a:lnTo>
                <a:close/>
              </a:path>
            </a:pathLst>
          </a:custGeom>
          <a:blipFill>
            <a:blip r:embed="rId3"/>
            <a:stretch>
              <a:fillRect/>
            </a:stretch>
          </a:blipFill>
        </p:spPr>
        <p:txBody>
          <a:bodyPr/>
          <a:lstStyle/>
          <a:p>
            <a:endParaRPr lang="en-US"/>
          </a:p>
        </p:txBody>
      </p:sp>
      <p:sp>
        <p:nvSpPr>
          <p:cNvPr id="14" name="Freeform 14"/>
          <p:cNvSpPr/>
          <p:nvPr/>
        </p:nvSpPr>
        <p:spPr>
          <a:xfrm>
            <a:off x="2072978" y="8172372"/>
            <a:ext cx="1162096" cy="1975234"/>
          </a:xfrm>
          <a:custGeom>
            <a:avLst/>
            <a:gdLst/>
            <a:ahLst/>
            <a:cxnLst/>
            <a:rect l="l" t="t" r="r" b="b"/>
            <a:pathLst>
              <a:path w="1162096" h="1975234">
                <a:moveTo>
                  <a:pt x="0" y="0"/>
                </a:moveTo>
                <a:lnTo>
                  <a:pt x="1162096" y="0"/>
                </a:lnTo>
                <a:lnTo>
                  <a:pt x="1162096" y="1975234"/>
                </a:lnTo>
                <a:lnTo>
                  <a:pt x="0" y="1975234"/>
                </a:lnTo>
                <a:lnTo>
                  <a:pt x="0" y="0"/>
                </a:lnTo>
                <a:close/>
              </a:path>
            </a:pathLst>
          </a:custGeom>
          <a:blipFill>
            <a:blip r:embed="rId4"/>
            <a:stretch>
              <a:fillRect/>
            </a:stretch>
          </a:blipFill>
        </p:spPr>
        <p:txBody>
          <a:bodyPr/>
          <a:lstStyle/>
          <a:p>
            <a:endParaRPr lang="en-US"/>
          </a:p>
        </p:txBody>
      </p:sp>
      <p:sp>
        <p:nvSpPr>
          <p:cNvPr id="16" name="TextBox 16"/>
          <p:cNvSpPr txBox="1"/>
          <p:nvPr/>
        </p:nvSpPr>
        <p:spPr>
          <a:xfrm>
            <a:off x="400176" y="3016003"/>
            <a:ext cx="3418823" cy="338068"/>
          </a:xfrm>
          <a:prstGeom prst="rect">
            <a:avLst/>
          </a:prstGeom>
        </p:spPr>
        <p:txBody>
          <a:bodyPr lIns="0" tIns="0" rIns="0" bIns="0" rtlCol="0" anchor="t">
            <a:spAutoFit/>
          </a:bodyPr>
          <a:lstStyle/>
          <a:p>
            <a:pPr>
              <a:lnSpc>
                <a:spcPts val="2617"/>
              </a:lnSpc>
            </a:pPr>
            <a:r>
              <a:rPr lang="en-US" sz="2336" dirty="0">
                <a:solidFill>
                  <a:srgbClr val="000000"/>
                </a:solidFill>
                <a:latin typeface="Antonio Bold"/>
              </a:rPr>
              <a:t>JOUR 8 - REMERCIEMENTS!</a:t>
            </a:r>
          </a:p>
        </p:txBody>
      </p:sp>
      <p:sp>
        <p:nvSpPr>
          <p:cNvPr id="17" name="TextBox 17"/>
          <p:cNvSpPr txBox="1"/>
          <p:nvPr/>
        </p:nvSpPr>
        <p:spPr>
          <a:xfrm>
            <a:off x="407829" y="3515996"/>
            <a:ext cx="3330298" cy="4103688"/>
          </a:xfrm>
          <a:prstGeom prst="rect">
            <a:avLst/>
          </a:prstGeom>
        </p:spPr>
        <p:txBody>
          <a:bodyPr lIns="0" tIns="0" rIns="0" bIns="0" rtlCol="0" anchor="t">
            <a:spAutoFit/>
          </a:bodyPr>
          <a:lstStyle/>
          <a:p>
            <a:pPr algn="just">
              <a:lnSpc>
                <a:spcPts val="1568"/>
              </a:lnSpc>
            </a:pPr>
            <a:r>
              <a:rPr lang="fr-FR" sz="1400" dirty="0">
                <a:solidFill>
                  <a:srgbClr val="000000"/>
                </a:solidFill>
                <a:latin typeface="Arimo"/>
              </a:rPr>
              <a:t>Soyons donc reconnaissants car nous avons un royaume qui ne peut être ébranlé. Nous devrions adorer Dieu d'une manière qui lui soit agréable</a:t>
            </a:r>
            <a:r>
              <a:rPr lang="en-US" sz="1400" dirty="0">
                <a:solidFill>
                  <a:srgbClr val="000000"/>
                </a:solidFill>
                <a:latin typeface="Arimo"/>
              </a:rPr>
              <a:t>. (Heb. 12:28, ICB) </a:t>
            </a:r>
          </a:p>
          <a:p>
            <a:pPr algn="just">
              <a:lnSpc>
                <a:spcPts val="1568"/>
              </a:lnSpc>
            </a:pPr>
            <a:endParaRPr lang="en-US" sz="1400" dirty="0">
              <a:solidFill>
                <a:srgbClr val="000000"/>
              </a:solidFill>
              <a:latin typeface="Arimo"/>
            </a:endParaRPr>
          </a:p>
          <a:p>
            <a:pPr algn="just">
              <a:lnSpc>
                <a:spcPts val="1568"/>
              </a:lnSpc>
            </a:pPr>
            <a:r>
              <a:rPr lang="en-US" sz="1400" dirty="0">
                <a:solidFill>
                  <a:srgbClr val="000000"/>
                </a:solidFill>
                <a:latin typeface="Arimo"/>
              </a:rPr>
              <a:t> </a:t>
            </a:r>
            <a:r>
              <a:rPr lang="fr-FR" sz="1400" dirty="0">
                <a:solidFill>
                  <a:srgbClr val="000000"/>
                </a:solidFill>
                <a:latin typeface="Arimo"/>
              </a:rPr>
              <a:t>Marie cherchait une façon merveilleuse de dire merci à Jésus. Elle avait fait beaucoup d'erreurs dans sa vie, et d'autres personnes l'avaient mal traitée. Mais Jésus était toujours gentil avec elle, et elle l'aimait beaucoup. Marie aimait les moments où Jésus venait chez elle et enseignait l'amour incroyable de Dieu pour chaque personne, peu importe ce qu'elle avait fait ou n'avait pas fait. Il la laissait s'asseoir à ses pieds et apprendre parce qu'il voulait que les femmes sachent qu'elles pouvaient aussi être ses disciples !</a:t>
            </a:r>
            <a:endParaRPr lang="en-US" sz="1400" dirty="0">
              <a:solidFill>
                <a:srgbClr val="000000"/>
              </a:solidFill>
              <a:latin typeface="Arimo"/>
            </a:endParaRPr>
          </a:p>
        </p:txBody>
      </p:sp>
      <p:sp>
        <p:nvSpPr>
          <p:cNvPr id="18" name="TextBox 18"/>
          <p:cNvSpPr txBox="1"/>
          <p:nvPr/>
        </p:nvSpPr>
        <p:spPr>
          <a:xfrm>
            <a:off x="4147995" y="3822897"/>
            <a:ext cx="3113139" cy="6360716"/>
          </a:xfrm>
          <a:prstGeom prst="rect">
            <a:avLst/>
          </a:prstGeom>
        </p:spPr>
        <p:txBody>
          <a:bodyPr lIns="0" tIns="0" rIns="0" bIns="0" rtlCol="0" anchor="t">
            <a:spAutoFit/>
          </a:bodyPr>
          <a:lstStyle/>
          <a:p>
            <a:pPr algn="just">
              <a:lnSpc>
                <a:spcPts val="1567"/>
              </a:lnSpc>
            </a:pPr>
            <a:r>
              <a:rPr lang="fr-FR" sz="1399" dirty="0">
                <a:solidFill>
                  <a:srgbClr val="000000"/>
                </a:solidFill>
                <a:latin typeface="Arimo"/>
              </a:rPr>
              <a:t> Lorsque son frère Lazare est mort, Marie a eu le cœur brisé. Elle était tellement déçue que Jésus ne soit pas venu le guérir. Mais Jésus eut un plan encore meilleur : il le ressuscita! Ce fut le cadeau le plus incroyable ! Comment pouvait-elle dire merci à Jésus pour cet incroyable miracle ? Elle se demandait quoi faire. Elle alors trouva un flacon de parfum très cher et  versa sur les pieds de Jésus lors d'un dîner. Les invités n’avaient pas compris ce qu'elle faisait, mais Jésus savait qu'elle lui disait merci de la meilleure façon possible. Il dit que son cadeau de remerciement était si spécial qu'on s'en souviendrait pour toujours ! </a:t>
            </a:r>
          </a:p>
          <a:p>
            <a:pPr algn="just">
              <a:lnSpc>
                <a:spcPts val="1567"/>
              </a:lnSpc>
            </a:pPr>
            <a:endParaRPr lang="en-US" sz="1399" dirty="0">
              <a:solidFill>
                <a:srgbClr val="000000"/>
              </a:solidFill>
              <a:latin typeface="Arimo"/>
            </a:endParaRPr>
          </a:p>
          <a:p>
            <a:pPr algn="just">
              <a:lnSpc>
                <a:spcPts val="1567"/>
              </a:lnSpc>
            </a:pPr>
            <a:r>
              <a:rPr lang="en-US" sz="1399" dirty="0">
                <a:solidFill>
                  <a:srgbClr val="000000"/>
                </a:solidFill>
                <a:latin typeface="Arimo"/>
              </a:rPr>
              <a:t> </a:t>
            </a:r>
            <a:r>
              <a:rPr lang="fr-FR" sz="1399" dirty="0">
                <a:solidFill>
                  <a:srgbClr val="000000"/>
                </a:solidFill>
                <a:latin typeface="Arimo"/>
              </a:rPr>
              <a:t>Nous pouvons dire merci à Dieu de toutes sortes de façons, car chaque fois que nous disons merci à Dieu, ou à quelqu'un d'autre, cela nous rappelle à quel point nous sommes bénis, et cela nous rend aussi plus heureux !</a:t>
            </a:r>
            <a:endParaRPr lang="en-US" sz="1399" dirty="0">
              <a:solidFill>
                <a:srgbClr val="000000"/>
              </a:solidFill>
              <a:latin typeface="Arimo"/>
            </a:endParaRPr>
          </a:p>
          <a:p>
            <a:pPr algn="just">
              <a:lnSpc>
                <a:spcPts val="1567"/>
              </a:lnSpc>
            </a:pPr>
            <a:endParaRPr lang="en-US" sz="1399" dirty="0">
              <a:solidFill>
                <a:srgbClr val="000000"/>
              </a:solidFill>
              <a:latin typeface="Arimo"/>
            </a:endParaRPr>
          </a:p>
          <a:p>
            <a:pPr algn="just">
              <a:lnSpc>
                <a:spcPts val="1567"/>
              </a:lnSpc>
            </a:pPr>
            <a:endParaRPr lang="en-US" sz="1399" dirty="0">
              <a:solidFill>
                <a:srgbClr val="000000"/>
              </a:solidFill>
              <a:latin typeface="Arimo"/>
            </a:endParaRPr>
          </a:p>
          <a:p>
            <a:pPr algn="just">
              <a:lnSpc>
                <a:spcPts val="1567"/>
              </a:lnSpc>
            </a:pPr>
            <a:endParaRPr lang="en-US" sz="1399" dirty="0">
              <a:solidFill>
                <a:srgbClr val="000000"/>
              </a:solidFill>
              <a:latin typeface="Arimo"/>
            </a:endParaRPr>
          </a:p>
          <a:p>
            <a:pPr algn="just">
              <a:lnSpc>
                <a:spcPts val="1567"/>
              </a:lnSpc>
            </a:pPr>
            <a:endParaRPr lang="en-US" sz="1399" dirty="0">
              <a:solidFill>
                <a:srgbClr val="000000"/>
              </a:solidFill>
              <a:latin typeface="Arimo"/>
            </a:endParaRPr>
          </a:p>
          <a:p>
            <a:pPr algn="just">
              <a:lnSpc>
                <a:spcPts val="1567"/>
              </a:lnSpc>
            </a:pPr>
            <a:endParaRPr lang="en-US" sz="1399" dirty="0">
              <a:solidFill>
                <a:srgbClr val="000000"/>
              </a:solidFill>
              <a:latin typeface="Arimo"/>
            </a:endParaRPr>
          </a:p>
          <a:p>
            <a:pPr algn="just">
              <a:lnSpc>
                <a:spcPts val="1567"/>
              </a:lnSpc>
              <a:spcBef>
                <a:spcPct val="0"/>
              </a:spcBef>
            </a:pPr>
            <a:endParaRPr lang="en-US" sz="1399" dirty="0">
              <a:solidFill>
                <a:srgbClr val="000000"/>
              </a:solidFill>
              <a:latin typeface="Arimo"/>
            </a:endParaRPr>
          </a:p>
        </p:txBody>
      </p:sp>
      <p:sp>
        <p:nvSpPr>
          <p:cNvPr id="20" name="TextBox 14">
            <a:extLst>
              <a:ext uri="{FF2B5EF4-FFF2-40B4-BE49-F238E27FC236}">
                <a16:creationId xmlns:a16="http://schemas.microsoft.com/office/drawing/2014/main" id="{0FA517B8-3103-97AE-A078-765C54F35AB6}"/>
              </a:ext>
            </a:extLst>
          </p:cNvPr>
          <p:cNvSpPr txBox="1"/>
          <p:nvPr/>
        </p:nvSpPr>
        <p:spPr>
          <a:xfrm>
            <a:off x="1636966" y="810386"/>
            <a:ext cx="3849130" cy="1698580"/>
          </a:xfrm>
          <a:prstGeom prst="rect">
            <a:avLst/>
          </a:prstGeom>
        </p:spPr>
        <p:txBody>
          <a:bodyPr lIns="0" tIns="0" rIns="0" bIns="0" rtlCol="0" anchor="t">
            <a:spAutoFit/>
          </a:bodyPr>
          <a:lstStyle/>
          <a:p>
            <a:pPr>
              <a:lnSpc>
                <a:spcPts val="6644"/>
              </a:lnSpc>
            </a:pPr>
            <a:r>
              <a:rPr lang="en-US" sz="5933" dirty="0">
                <a:solidFill>
                  <a:srgbClr val="000000"/>
                </a:solidFill>
                <a:latin typeface="Antonio Bold"/>
              </a:rPr>
              <a:t>JOURS DE PRIERE</a:t>
            </a:r>
          </a:p>
        </p:txBody>
      </p:sp>
      <p:sp>
        <p:nvSpPr>
          <p:cNvPr id="21" name="TextBox 19">
            <a:extLst>
              <a:ext uri="{FF2B5EF4-FFF2-40B4-BE49-F238E27FC236}">
                <a16:creationId xmlns:a16="http://schemas.microsoft.com/office/drawing/2014/main" id="{A931082F-E8AF-C390-03B3-E9F4FB181A9F}"/>
              </a:ext>
            </a:extLst>
          </p:cNvPr>
          <p:cNvSpPr txBox="1"/>
          <p:nvPr/>
        </p:nvSpPr>
        <p:spPr>
          <a:xfrm>
            <a:off x="0" y="508350"/>
            <a:ext cx="1754835" cy="2410916"/>
          </a:xfrm>
          <a:prstGeom prst="rect">
            <a:avLst/>
          </a:prstGeom>
        </p:spPr>
        <p:txBody>
          <a:bodyPr wrap="square" lIns="0" tIns="0" rIns="0" bIns="0" rtlCol="0" anchor="t">
            <a:spAutoFit/>
          </a:bodyPr>
          <a:lstStyle/>
          <a:p>
            <a:pPr algn="ctr">
              <a:lnSpc>
                <a:spcPts val="18757"/>
              </a:lnSpc>
            </a:pPr>
            <a:r>
              <a:rPr lang="en-US" sz="13398" dirty="0">
                <a:solidFill>
                  <a:srgbClr val="000000"/>
                </a:solidFill>
                <a:latin typeface="Antonio Bold"/>
              </a:rPr>
              <a:t>10</a:t>
            </a:r>
          </a:p>
        </p:txBody>
      </p:sp>
      <p:pic>
        <p:nvPicPr>
          <p:cNvPr id="24" name="Picture 23">
            <a:extLst>
              <a:ext uri="{FF2B5EF4-FFF2-40B4-BE49-F238E27FC236}">
                <a16:creationId xmlns:a16="http://schemas.microsoft.com/office/drawing/2014/main" id="{D38C2BC6-F3DE-98ED-6E9B-2ECBE6D02DEC}"/>
              </a:ext>
            </a:extLst>
          </p:cNvPr>
          <p:cNvPicPr>
            <a:picLocks noChangeAspect="1"/>
          </p:cNvPicPr>
          <p:nvPr/>
        </p:nvPicPr>
        <p:blipFill>
          <a:blip r:embed="rId5"/>
          <a:stretch>
            <a:fillRect/>
          </a:stretch>
        </p:blipFill>
        <p:spPr>
          <a:xfrm>
            <a:off x="194396" y="137039"/>
            <a:ext cx="7907197" cy="506012"/>
          </a:xfrm>
          <a:prstGeom prst="rect">
            <a:avLst/>
          </a:prstGeom>
        </p:spPr>
      </p:pic>
      <p:pic>
        <p:nvPicPr>
          <p:cNvPr id="27" name="Picture 26">
            <a:extLst>
              <a:ext uri="{FF2B5EF4-FFF2-40B4-BE49-F238E27FC236}">
                <a16:creationId xmlns:a16="http://schemas.microsoft.com/office/drawing/2014/main" id="{EF797D5C-2595-401A-B01D-6ADEA9658E67}"/>
              </a:ext>
            </a:extLst>
          </p:cNvPr>
          <p:cNvPicPr>
            <a:picLocks noChangeAspect="1"/>
          </p:cNvPicPr>
          <p:nvPr/>
        </p:nvPicPr>
        <p:blipFill>
          <a:blip r:embed="rId6"/>
          <a:stretch>
            <a:fillRect/>
          </a:stretch>
        </p:blipFill>
        <p:spPr>
          <a:xfrm>
            <a:off x="4237749" y="10160135"/>
            <a:ext cx="2231329" cy="579170"/>
          </a:xfrm>
          <a:prstGeom prst="rect">
            <a:avLst/>
          </a:prstGeom>
        </p:spPr>
      </p:pic>
      <p:sp>
        <p:nvSpPr>
          <p:cNvPr id="28" name="Freeform 11">
            <a:extLst>
              <a:ext uri="{FF2B5EF4-FFF2-40B4-BE49-F238E27FC236}">
                <a16:creationId xmlns:a16="http://schemas.microsoft.com/office/drawing/2014/main" id="{388CF791-EBF8-B89B-706E-CB03CC84C654}"/>
              </a:ext>
            </a:extLst>
          </p:cNvPr>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341762" y="-296385"/>
            <a:ext cx="8159779"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F8B9E7"/>
            </a:solidFill>
          </p:spPr>
          <p:txBody>
            <a:bodyPr/>
            <a:lstStyle/>
            <a:p>
              <a:endParaRPr lang="en-US"/>
            </a:p>
          </p:txBody>
        </p:sp>
        <p:sp>
          <p:nvSpPr>
            <p:cNvPr id="4" name="TextBox 4"/>
            <p:cNvSpPr txBox="1"/>
            <p:nvPr/>
          </p:nvSpPr>
          <p:spPr>
            <a:xfrm>
              <a:off x="0" y="-47625"/>
              <a:ext cx="2924280" cy="1156199"/>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1" y="8451133"/>
            <a:ext cx="2452109" cy="2242268"/>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F8B9E7"/>
            </a:solidFill>
          </p:spPr>
          <p:txBody>
            <a:bodyPr/>
            <a:lstStyle/>
            <a:p>
              <a:endParaRPr lang="en-US"/>
            </a:p>
          </p:txBody>
        </p:sp>
        <p:sp>
          <p:nvSpPr>
            <p:cNvPr id="7" name="TextBox 7"/>
            <p:cNvSpPr txBox="1"/>
            <p:nvPr/>
          </p:nvSpPr>
          <p:spPr>
            <a:xfrm>
              <a:off x="0" y="-47625"/>
              <a:ext cx="988945" cy="944825"/>
            </a:xfrm>
            <a:prstGeom prst="rect">
              <a:avLst/>
            </a:prstGeom>
          </p:spPr>
          <p:txBody>
            <a:bodyPr lIns="50800" tIns="50800" rIns="50800" bIns="50800" rtlCol="0" anchor="ctr"/>
            <a:lstStyle/>
            <a:p>
              <a:pPr algn="ctr">
                <a:lnSpc>
                  <a:spcPts val="1960"/>
                </a:lnSpc>
                <a:spcBef>
                  <a:spcPct val="0"/>
                </a:spcBef>
              </a:pPr>
              <a:endParaRPr/>
            </a:p>
          </p:txBody>
        </p:sp>
      </p:grpSp>
      <p:sp>
        <p:nvSpPr>
          <p:cNvPr id="12" name="Freeform 12"/>
          <p:cNvSpPr/>
          <p:nvPr/>
        </p:nvSpPr>
        <p:spPr>
          <a:xfrm>
            <a:off x="4360845" y="4155134"/>
            <a:ext cx="5018934" cy="1649975"/>
          </a:xfrm>
          <a:custGeom>
            <a:avLst/>
            <a:gdLst/>
            <a:ahLst/>
            <a:cxnLst/>
            <a:rect l="l" t="t" r="r" b="b"/>
            <a:pathLst>
              <a:path w="5018934" h="1649975">
                <a:moveTo>
                  <a:pt x="0" y="0"/>
                </a:moveTo>
                <a:lnTo>
                  <a:pt x="5018934" y="0"/>
                </a:lnTo>
                <a:lnTo>
                  <a:pt x="5018934" y="1649975"/>
                </a:lnTo>
                <a:lnTo>
                  <a:pt x="0" y="16499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4679719" y="4453954"/>
            <a:ext cx="916846" cy="1052334"/>
          </a:xfrm>
          <a:custGeom>
            <a:avLst/>
            <a:gdLst/>
            <a:ahLst/>
            <a:cxnLst/>
            <a:rect l="l" t="t" r="r" b="b"/>
            <a:pathLst>
              <a:path w="916846" h="1052334">
                <a:moveTo>
                  <a:pt x="0" y="0"/>
                </a:moveTo>
                <a:lnTo>
                  <a:pt x="916846" y="0"/>
                </a:lnTo>
                <a:lnTo>
                  <a:pt x="916846" y="1052334"/>
                </a:lnTo>
                <a:lnTo>
                  <a:pt x="0" y="10523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4864188" y="1935065"/>
            <a:ext cx="1464754" cy="1982747"/>
          </a:xfrm>
          <a:custGeom>
            <a:avLst/>
            <a:gdLst/>
            <a:ahLst/>
            <a:cxnLst/>
            <a:rect l="l" t="t" r="r" b="b"/>
            <a:pathLst>
              <a:path w="1464754" h="1982747">
                <a:moveTo>
                  <a:pt x="0" y="0"/>
                </a:moveTo>
                <a:lnTo>
                  <a:pt x="1464754" y="0"/>
                </a:lnTo>
                <a:lnTo>
                  <a:pt x="1464754" y="1982747"/>
                </a:lnTo>
                <a:lnTo>
                  <a:pt x="0" y="1982747"/>
                </a:lnTo>
                <a:lnTo>
                  <a:pt x="0" y="0"/>
                </a:lnTo>
                <a:close/>
              </a:path>
            </a:pathLst>
          </a:custGeom>
          <a:blipFill>
            <a:blip r:embed="rId7"/>
            <a:stretch>
              <a:fillRect/>
            </a:stretch>
          </a:blipFill>
        </p:spPr>
        <p:txBody>
          <a:bodyPr/>
          <a:lstStyle/>
          <a:p>
            <a:endParaRPr lang="en-US"/>
          </a:p>
        </p:txBody>
      </p:sp>
      <p:sp>
        <p:nvSpPr>
          <p:cNvPr id="15" name="Freeform 15"/>
          <p:cNvSpPr/>
          <p:nvPr/>
        </p:nvSpPr>
        <p:spPr>
          <a:xfrm>
            <a:off x="1006241" y="7776172"/>
            <a:ext cx="2216145" cy="2131528"/>
          </a:xfrm>
          <a:custGeom>
            <a:avLst/>
            <a:gdLst/>
            <a:ahLst/>
            <a:cxnLst/>
            <a:rect l="l" t="t" r="r" b="b"/>
            <a:pathLst>
              <a:path w="2216145" h="2131528">
                <a:moveTo>
                  <a:pt x="0" y="0"/>
                </a:moveTo>
                <a:lnTo>
                  <a:pt x="2216145" y="0"/>
                </a:lnTo>
                <a:lnTo>
                  <a:pt x="2216145" y="2131528"/>
                </a:lnTo>
                <a:lnTo>
                  <a:pt x="0" y="21315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TextBox 18"/>
          <p:cNvSpPr txBox="1"/>
          <p:nvPr/>
        </p:nvSpPr>
        <p:spPr>
          <a:xfrm>
            <a:off x="93692" y="3428171"/>
            <a:ext cx="3266119" cy="4514056"/>
          </a:xfrm>
          <a:prstGeom prst="rect">
            <a:avLst/>
          </a:prstGeom>
        </p:spPr>
        <p:txBody>
          <a:bodyPr lIns="0" tIns="0" rIns="0" bIns="0" rtlCol="0" anchor="t">
            <a:spAutoFit/>
          </a:bodyPr>
          <a:lstStyle/>
          <a:p>
            <a:pPr marL="302261" lvl="1" indent="-151130" algn="just">
              <a:lnSpc>
                <a:spcPts val="1568"/>
              </a:lnSpc>
              <a:buFont typeface="Arial"/>
              <a:buChar char="•"/>
            </a:pPr>
            <a:r>
              <a:rPr lang="fr-FR" sz="1400" dirty="0">
                <a:solidFill>
                  <a:srgbClr val="000000"/>
                </a:solidFill>
                <a:latin typeface="Arimo"/>
              </a:rPr>
              <a:t>Fais une longue liste des façons dont Dieu te bénit, toi et ta famille, aujourd'hui. Chaque respiration est un cadeau. Chaque battement de ton cœur, chaque goutte d'eau que tu bois, chaque bouchée de nourriture, chaque étreinte et chaque sourire que tu partages est un cadeau de Dieu. Essaie de faire une liste d'au moins 100 choses avant la fin de la semaine.</a:t>
            </a:r>
          </a:p>
          <a:p>
            <a:pPr marL="151131" lvl="1" algn="just">
              <a:lnSpc>
                <a:spcPts val="1568"/>
              </a:lnSpc>
            </a:pPr>
            <a:endParaRPr lang="fr-FR" sz="1400" dirty="0">
              <a:solidFill>
                <a:srgbClr val="000000"/>
              </a:solidFill>
              <a:latin typeface="Arimo"/>
            </a:endParaRPr>
          </a:p>
          <a:p>
            <a:pPr marL="302261" lvl="1" indent="-151130" algn="just">
              <a:lnSpc>
                <a:spcPts val="1568"/>
              </a:lnSpc>
              <a:buFont typeface="Arial"/>
              <a:buChar char="•"/>
            </a:pPr>
            <a:r>
              <a:rPr lang="fr-FR" sz="1400" dirty="0">
                <a:solidFill>
                  <a:srgbClr val="000000"/>
                </a:solidFill>
                <a:latin typeface="Arimo"/>
              </a:rPr>
              <a:t>Regarde autour de toi et remercie Dieu pour tout ce que tu peux voir en ce moment !</a:t>
            </a:r>
          </a:p>
          <a:p>
            <a:pPr marL="151131" lvl="1" algn="just">
              <a:lnSpc>
                <a:spcPts val="1568"/>
              </a:lnSpc>
            </a:pPr>
            <a:endParaRPr lang="fr-FR" sz="1400" dirty="0">
              <a:solidFill>
                <a:srgbClr val="000000"/>
              </a:solidFill>
              <a:latin typeface="Arimo"/>
            </a:endParaRPr>
          </a:p>
          <a:p>
            <a:pPr marL="302261" lvl="1" indent="-151130" algn="just">
              <a:lnSpc>
                <a:spcPts val="1568"/>
              </a:lnSpc>
              <a:buFont typeface="Arial"/>
              <a:buChar char="•"/>
            </a:pPr>
            <a:r>
              <a:rPr lang="fr-FR" sz="1400" dirty="0">
                <a:solidFill>
                  <a:srgbClr val="000000"/>
                </a:solidFill>
                <a:latin typeface="Arimo"/>
              </a:rPr>
              <a:t>Fais une carte de remerciement pour Dieu. Même si tu ne peux pas la lui envoyer par la poste, il en lit chaque mot ! </a:t>
            </a:r>
            <a:endParaRPr lang="en-US" sz="1400" dirty="0">
              <a:solidFill>
                <a:srgbClr val="000000"/>
              </a:solidFill>
              <a:latin typeface="Arimo"/>
            </a:endParaRPr>
          </a:p>
          <a:p>
            <a:pPr algn="just">
              <a:lnSpc>
                <a:spcPts val="1568"/>
              </a:lnSpc>
            </a:pPr>
            <a:endParaRPr lang="en-US" sz="1400" dirty="0">
              <a:solidFill>
                <a:srgbClr val="000000"/>
              </a:solidFill>
              <a:latin typeface="Arimo"/>
            </a:endParaRPr>
          </a:p>
          <a:p>
            <a:pPr algn="just">
              <a:lnSpc>
                <a:spcPts val="1568"/>
              </a:lnSpc>
              <a:spcBef>
                <a:spcPct val="0"/>
              </a:spcBef>
            </a:pPr>
            <a:r>
              <a:rPr lang="en-US" sz="1400" dirty="0">
                <a:solidFill>
                  <a:srgbClr val="000000"/>
                </a:solidFill>
                <a:latin typeface="Arimo"/>
              </a:rPr>
              <a:t> </a:t>
            </a:r>
          </a:p>
        </p:txBody>
      </p:sp>
      <p:sp>
        <p:nvSpPr>
          <p:cNvPr id="19" name="TextBox 19"/>
          <p:cNvSpPr txBox="1"/>
          <p:nvPr/>
        </p:nvSpPr>
        <p:spPr>
          <a:xfrm>
            <a:off x="3950617" y="5931817"/>
            <a:ext cx="3266119" cy="4103688"/>
          </a:xfrm>
          <a:prstGeom prst="rect">
            <a:avLst/>
          </a:prstGeom>
        </p:spPr>
        <p:txBody>
          <a:bodyPr wrap="square" lIns="0" tIns="0" rIns="0" bIns="0" rtlCol="0" anchor="t">
            <a:spAutoFit/>
          </a:bodyPr>
          <a:lstStyle/>
          <a:p>
            <a:pPr marL="302259" lvl="1" indent="-151129" algn="just">
              <a:lnSpc>
                <a:spcPts val="1567"/>
              </a:lnSpc>
              <a:buFont typeface="Arial"/>
              <a:buChar char="•"/>
            </a:pPr>
            <a:r>
              <a:rPr lang="fr-FR" sz="1399" dirty="0">
                <a:solidFill>
                  <a:srgbClr val="000000"/>
                </a:solidFill>
                <a:latin typeface="Arimo"/>
              </a:rPr>
              <a:t>Cher Père Dieu, je te loue pour ta générosité envers moi et ma famille.</a:t>
            </a:r>
          </a:p>
          <a:p>
            <a:pPr marL="302259" lvl="1" indent="-151129" algn="just">
              <a:lnSpc>
                <a:spcPts val="1567"/>
              </a:lnSpc>
              <a:buFont typeface="Arial"/>
              <a:buChar char="•"/>
            </a:pPr>
            <a:r>
              <a:rPr lang="fr-FR" sz="1399" dirty="0">
                <a:solidFill>
                  <a:srgbClr val="000000"/>
                </a:solidFill>
                <a:latin typeface="Arimo"/>
              </a:rPr>
              <a:t>Merci Dieu, pour les milliers de cadeaux que tu m'offres chaque jour !</a:t>
            </a:r>
          </a:p>
          <a:p>
            <a:pPr marL="302259" lvl="1" indent="-151129" algn="just">
              <a:lnSpc>
                <a:spcPts val="1567"/>
              </a:lnSpc>
              <a:buFont typeface="Arial"/>
              <a:buChar char="•"/>
            </a:pPr>
            <a:r>
              <a:rPr lang="fr-FR" sz="1399" dirty="0">
                <a:solidFill>
                  <a:srgbClr val="000000"/>
                </a:solidFill>
                <a:latin typeface="Arimo"/>
              </a:rPr>
              <a:t>Je suis désolé(e), Dieu, de ne pas toujours remarquer les nombreux cadeaux que tu me fais, et je suis désolé(e) pour toutes les fois où j'ai oublié de te dire merci.</a:t>
            </a:r>
          </a:p>
          <a:p>
            <a:pPr marL="302259" lvl="1" indent="-151129" algn="just">
              <a:lnSpc>
                <a:spcPts val="1567"/>
              </a:lnSpc>
              <a:buFont typeface="Arial"/>
              <a:buChar char="•"/>
            </a:pPr>
            <a:r>
              <a:rPr lang="fr-FR" sz="1399" dirty="0">
                <a:solidFill>
                  <a:srgbClr val="000000"/>
                </a:solidFill>
                <a:latin typeface="Arimo"/>
              </a:rPr>
              <a:t>Ouvre mes yeux pour que je voie toutes les choses merveilleuses que tu me donnes et que tu fais pour moi chaque jour.</a:t>
            </a:r>
          </a:p>
          <a:p>
            <a:pPr marL="302259" lvl="1" indent="-151129" algn="just">
              <a:lnSpc>
                <a:spcPts val="1567"/>
              </a:lnSpc>
              <a:buFont typeface="Arial"/>
              <a:buChar char="•"/>
            </a:pPr>
            <a:endParaRPr lang="fr-FR" sz="1399" dirty="0">
              <a:solidFill>
                <a:srgbClr val="000000"/>
              </a:solidFill>
              <a:latin typeface="Arimo"/>
            </a:endParaRPr>
          </a:p>
          <a:p>
            <a:pPr marL="302259" lvl="1" indent="-151129" algn="just">
              <a:lnSpc>
                <a:spcPts val="1567"/>
              </a:lnSpc>
              <a:buFont typeface="Arial"/>
              <a:buChar char="•"/>
            </a:pPr>
            <a:r>
              <a:rPr lang="fr-FR" sz="1399" dirty="0">
                <a:solidFill>
                  <a:srgbClr val="000000"/>
                </a:solidFill>
                <a:latin typeface="Arimo"/>
              </a:rPr>
              <a:t>Je prie pour que chacun apprenne à te remercier pour les nombreux cadeaux que tu nous offres chaque jour !</a:t>
            </a:r>
            <a:endParaRPr lang="en-US" sz="1399" dirty="0">
              <a:solidFill>
                <a:srgbClr val="000000"/>
              </a:solidFill>
              <a:latin typeface="Arimo"/>
            </a:endParaRPr>
          </a:p>
          <a:p>
            <a:pPr algn="just">
              <a:lnSpc>
                <a:spcPts val="1567"/>
              </a:lnSpc>
            </a:pPr>
            <a:endParaRPr lang="en-US" sz="1399" dirty="0">
              <a:solidFill>
                <a:srgbClr val="000000"/>
              </a:solidFill>
              <a:latin typeface="Arimo"/>
            </a:endParaRPr>
          </a:p>
          <a:p>
            <a:pPr algn="just">
              <a:lnSpc>
                <a:spcPts val="1567"/>
              </a:lnSpc>
              <a:spcBef>
                <a:spcPct val="0"/>
              </a:spcBef>
            </a:pPr>
            <a:endParaRPr lang="en-US" sz="1399" dirty="0">
              <a:solidFill>
                <a:srgbClr val="000000"/>
              </a:solidFill>
              <a:latin typeface="Arimo"/>
            </a:endParaRPr>
          </a:p>
        </p:txBody>
      </p:sp>
      <p:sp>
        <p:nvSpPr>
          <p:cNvPr id="21" name="TextBox 21"/>
          <p:cNvSpPr txBox="1"/>
          <p:nvPr/>
        </p:nvSpPr>
        <p:spPr>
          <a:xfrm>
            <a:off x="5704565" y="4743850"/>
            <a:ext cx="3418823" cy="338068"/>
          </a:xfrm>
          <a:prstGeom prst="rect">
            <a:avLst/>
          </a:prstGeom>
        </p:spPr>
        <p:txBody>
          <a:bodyPr lIns="0" tIns="0" rIns="0" bIns="0" rtlCol="0" anchor="t">
            <a:spAutoFit/>
          </a:bodyPr>
          <a:lstStyle/>
          <a:p>
            <a:pPr>
              <a:lnSpc>
                <a:spcPts val="2617"/>
              </a:lnSpc>
            </a:pPr>
            <a:r>
              <a:rPr lang="en-US" sz="2336" dirty="0">
                <a:solidFill>
                  <a:srgbClr val="000000"/>
                </a:solidFill>
                <a:latin typeface="Antonio Bold"/>
              </a:rPr>
              <a:t>PRIONS</a:t>
            </a:r>
          </a:p>
        </p:txBody>
      </p:sp>
      <p:pic>
        <p:nvPicPr>
          <p:cNvPr id="25" name="Picture 24"/>
          <p:cNvPicPr>
            <a:picLocks noChangeAspect="1"/>
          </p:cNvPicPr>
          <p:nvPr/>
        </p:nvPicPr>
        <p:blipFill>
          <a:blip r:embed="rId10"/>
          <a:stretch>
            <a:fillRect/>
          </a:stretch>
        </p:blipFill>
        <p:spPr>
          <a:xfrm>
            <a:off x="141175" y="2848016"/>
            <a:ext cx="3596952" cy="640135"/>
          </a:xfrm>
          <a:prstGeom prst="rect">
            <a:avLst/>
          </a:prstGeom>
        </p:spPr>
      </p:pic>
      <p:sp>
        <p:nvSpPr>
          <p:cNvPr id="17" name="TextBox 14">
            <a:extLst>
              <a:ext uri="{FF2B5EF4-FFF2-40B4-BE49-F238E27FC236}">
                <a16:creationId xmlns:a16="http://schemas.microsoft.com/office/drawing/2014/main" id="{AB8C01EF-1AA6-A7CA-E629-98C425A300F9}"/>
              </a:ext>
            </a:extLst>
          </p:cNvPr>
          <p:cNvSpPr txBox="1"/>
          <p:nvPr/>
        </p:nvSpPr>
        <p:spPr>
          <a:xfrm>
            <a:off x="1636966" y="810386"/>
            <a:ext cx="3849130" cy="1698580"/>
          </a:xfrm>
          <a:prstGeom prst="rect">
            <a:avLst/>
          </a:prstGeom>
        </p:spPr>
        <p:txBody>
          <a:bodyPr lIns="0" tIns="0" rIns="0" bIns="0" rtlCol="0" anchor="t">
            <a:spAutoFit/>
          </a:bodyPr>
          <a:lstStyle/>
          <a:p>
            <a:pPr>
              <a:lnSpc>
                <a:spcPts val="6644"/>
              </a:lnSpc>
            </a:pPr>
            <a:r>
              <a:rPr lang="en-US" sz="5933" dirty="0">
                <a:solidFill>
                  <a:srgbClr val="000000"/>
                </a:solidFill>
                <a:latin typeface="Antonio Bold"/>
              </a:rPr>
              <a:t>JOURS DE PRIERE</a:t>
            </a:r>
          </a:p>
        </p:txBody>
      </p:sp>
      <p:sp>
        <p:nvSpPr>
          <p:cNvPr id="22" name="TextBox 19">
            <a:extLst>
              <a:ext uri="{FF2B5EF4-FFF2-40B4-BE49-F238E27FC236}">
                <a16:creationId xmlns:a16="http://schemas.microsoft.com/office/drawing/2014/main" id="{9EFB3489-AD28-1443-FA1A-19BF847888C7}"/>
              </a:ext>
            </a:extLst>
          </p:cNvPr>
          <p:cNvSpPr txBox="1"/>
          <p:nvPr/>
        </p:nvSpPr>
        <p:spPr>
          <a:xfrm>
            <a:off x="0" y="508350"/>
            <a:ext cx="1754835" cy="2410916"/>
          </a:xfrm>
          <a:prstGeom prst="rect">
            <a:avLst/>
          </a:prstGeom>
        </p:spPr>
        <p:txBody>
          <a:bodyPr wrap="square" lIns="0" tIns="0" rIns="0" bIns="0" rtlCol="0" anchor="t">
            <a:spAutoFit/>
          </a:bodyPr>
          <a:lstStyle/>
          <a:p>
            <a:pPr algn="ctr">
              <a:lnSpc>
                <a:spcPts val="18757"/>
              </a:lnSpc>
            </a:pPr>
            <a:r>
              <a:rPr lang="en-US" sz="13398" dirty="0">
                <a:solidFill>
                  <a:srgbClr val="000000"/>
                </a:solidFill>
                <a:latin typeface="Antonio Bold"/>
              </a:rPr>
              <a:t>10</a:t>
            </a:r>
          </a:p>
        </p:txBody>
      </p:sp>
      <p:pic>
        <p:nvPicPr>
          <p:cNvPr id="23" name="Picture 22">
            <a:extLst>
              <a:ext uri="{FF2B5EF4-FFF2-40B4-BE49-F238E27FC236}">
                <a16:creationId xmlns:a16="http://schemas.microsoft.com/office/drawing/2014/main" id="{85C5F6A3-93B7-B083-0729-7E15B1DDA4AF}"/>
              </a:ext>
            </a:extLst>
          </p:cNvPr>
          <p:cNvPicPr>
            <a:picLocks noChangeAspect="1"/>
          </p:cNvPicPr>
          <p:nvPr/>
        </p:nvPicPr>
        <p:blipFill>
          <a:blip r:embed="rId11"/>
          <a:stretch>
            <a:fillRect/>
          </a:stretch>
        </p:blipFill>
        <p:spPr>
          <a:xfrm>
            <a:off x="194396" y="137039"/>
            <a:ext cx="7907197" cy="506012"/>
          </a:xfrm>
          <a:prstGeom prst="rect">
            <a:avLst/>
          </a:prstGeom>
        </p:spPr>
      </p:pic>
      <p:grpSp>
        <p:nvGrpSpPr>
          <p:cNvPr id="29" name="Group 8">
            <a:extLst>
              <a:ext uri="{FF2B5EF4-FFF2-40B4-BE49-F238E27FC236}">
                <a16:creationId xmlns:a16="http://schemas.microsoft.com/office/drawing/2014/main" id="{87B88503-C519-FB59-8EEE-5A3B2F72FD5E}"/>
              </a:ext>
            </a:extLst>
          </p:cNvPr>
          <p:cNvGrpSpPr/>
          <p:nvPr/>
        </p:nvGrpSpPr>
        <p:grpSpPr>
          <a:xfrm>
            <a:off x="33362" y="10147606"/>
            <a:ext cx="7571273" cy="655256"/>
            <a:chOff x="0" y="0"/>
            <a:chExt cx="2866315" cy="188953"/>
          </a:xfrm>
        </p:grpSpPr>
        <p:sp>
          <p:nvSpPr>
            <p:cNvPr id="30" name="Freeform 9">
              <a:extLst>
                <a:ext uri="{FF2B5EF4-FFF2-40B4-BE49-F238E27FC236}">
                  <a16:creationId xmlns:a16="http://schemas.microsoft.com/office/drawing/2014/main" id="{6DC5B072-A232-2644-9788-5B5C7F0338F1}"/>
                </a:ext>
              </a:extLst>
            </p:cNvPr>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F8B9E7"/>
            </a:solidFill>
          </p:spPr>
          <p:txBody>
            <a:bodyPr/>
            <a:lstStyle/>
            <a:p>
              <a:endParaRPr lang="en-US"/>
            </a:p>
          </p:txBody>
        </p:sp>
        <p:sp>
          <p:nvSpPr>
            <p:cNvPr id="31" name="TextBox 10">
              <a:extLst>
                <a:ext uri="{FF2B5EF4-FFF2-40B4-BE49-F238E27FC236}">
                  <a16:creationId xmlns:a16="http://schemas.microsoft.com/office/drawing/2014/main" id="{1AF7747F-4194-1DB7-0772-95BD418ABCEB}"/>
                </a:ext>
              </a:extLst>
            </p:cNvPr>
            <p:cNvSpPr txBox="1"/>
            <p:nvPr/>
          </p:nvSpPr>
          <p:spPr>
            <a:xfrm>
              <a:off x="0" y="19050"/>
              <a:ext cx="2866315" cy="169903"/>
            </a:xfrm>
            <a:prstGeom prst="rect">
              <a:avLst/>
            </a:prstGeom>
          </p:spPr>
          <p:txBody>
            <a:bodyPr lIns="50800" tIns="50800" rIns="50800" bIns="50800" rtlCol="0" anchor="ctr"/>
            <a:lstStyle/>
            <a:p>
              <a:pPr algn="ctr">
                <a:lnSpc>
                  <a:spcPts val="1597"/>
                </a:lnSpc>
              </a:pPr>
              <a:endParaRPr/>
            </a:p>
          </p:txBody>
        </p:sp>
      </p:grpSp>
      <p:pic>
        <p:nvPicPr>
          <p:cNvPr id="32" name="Picture 31">
            <a:extLst>
              <a:ext uri="{FF2B5EF4-FFF2-40B4-BE49-F238E27FC236}">
                <a16:creationId xmlns:a16="http://schemas.microsoft.com/office/drawing/2014/main" id="{C40142AE-36FA-3EBF-A297-A8CB860ED72E}"/>
              </a:ext>
            </a:extLst>
          </p:cNvPr>
          <p:cNvPicPr>
            <a:picLocks noChangeAspect="1"/>
          </p:cNvPicPr>
          <p:nvPr/>
        </p:nvPicPr>
        <p:blipFill>
          <a:blip r:embed="rId12"/>
          <a:stretch>
            <a:fillRect/>
          </a:stretch>
        </p:blipFill>
        <p:spPr>
          <a:xfrm>
            <a:off x="4237749" y="10160135"/>
            <a:ext cx="2231329" cy="579170"/>
          </a:xfrm>
          <a:prstGeom prst="rect">
            <a:avLst/>
          </a:prstGeom>
        </p:spPr>
      </p:pic>
      <p:sp>
        <p:nvSpPr>
          <p:cNvPr id="33" name="Freeform 11">
            <a:extLst>
              <a:ext uri="{FF2B5EF4-FFF2-40B4-BE49-F238E27FC236}">
                <a16:creationId xmlns:a16="http://schemas.microsoft.com/office/drawing/2014/main" id="{50E49A5D-F19C-7159-9B75-4C978F0EB1AD}"/>
              </a:ext>
            </a:extLst>
          </p:cNvPr>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13"/>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341762" y="-296385"/>
            <a:ext cx="8159779"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1A996D"/>
            </a:solidFill>
          </p:spPr>
          <p:txBody>
            <a:bodyPr/>
            <a:lstStyle/>
            <a:p>
              <a:endParaRPr lang="en-US"/>
            </a:p>
          </p:txBody>
        </p:sp>
        <p:sp>
          <p:nvSpPr>
            <p:cNvPr id="4" name="TextBox 4"/>
            <p:cNvSpPr txBox="1"/>
            <p:nvPr/>
          </p:nvSpPr>
          <p:spPr>
            <a:xfrm>
              <a:off x="0" y="-47625"/>
              <a:ext cx="2924280" cy="1156199"/>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39429" y="8645689"/>
            <a:ext cx="2652442" cy="2046312"/>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1A996D"/>
            </a:solidFill>
          </p:spPr>
          <p:txBody>
            <a:bodyPr/>
            <a:lstStyle/>
            <a:p>
              <a:endParaRPr lang="en-US"/>
            </a:p>
          </p:txBody>
        </p:sp>
        <p:sp>
          <p:nvSpPr>
            <p:cNvPr id="7" name="TextBox 7"/>
            <p:cNvSpPr txBox="1"/>
            <p:nvPr/>
          </p:nvSpPr>
          <p:spPr>
            <a:xfrm>
              <a:off x="0" y="-47625"/>
              <a:ext cx="988945" cy="944825"/>
            </a:xfrm>
            <a:prstGeom prst="rect">
              <a:avLst/>
            </a:prstGeom>
          </p:spPr>
          <p:txBody>
            <a:bodyPr lIns="50800" tIns="50800" rIns="50800" bIns="50800" rtlCol="0" anchor="ctr"/>
            <a:lstStyle/>
            <a:p>
              <a:pPr algn="ctr">
                <a:lnSpc>
                  <a:spcPts val="1960"/>
                </a:lnSpc>
                <a:spcBef>
                  <a:spcPct val="0"/>
                </a:spcBef>
              </a:pPr>
              <a:endParaRPr/>
            </a:p>
          </p:txBody>
        </p:sp>
      </p:grpSp>
      <p:grpSp>
        <p:nvGrpSpPr>
          <p:cNvPr id="8" name="Group 8"/>
          <p:cNvGrpSpPr/>
          <p:nvPr/>
        </p:nvGrpSpPr>
        <p:grpSpPr>
          <a:xfrm>
            <a:off x="-39429" y="10183615"/>
            <a:ext cx="7595929" cy="527245"/>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1A996D"/>
            </a:solidFill>
          </p:spPr>
          <p:txBody>
            <a:bodyPr/>
            <a:lstStyle/>
            <a:p>
              <a:endParaRPr lang="en-US"/>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a:p>
          </p:txBody>
        </p:sp>
      </p:grpSp>
      <p:sp>
        <p:nvSpPr>
          <p:cNvPr id="12" name="Freeform 12"/>
          <p:cNvSpPr/>
          <p:nvPr/>
        </p:nvSpPr>
        <p:spPr>
          <a:xfrm>
            <a:off x="4253291" y="1027186"/>
            <a:ext cx="3306709" cy="2205161"/>
          </a:xfrm>
          <a:custGeom>
            <a:avLst/>
            <a:gdLst/>
            <a:ahLst/>
            <a:cxnLst/>
            <a:rect l="l" t="t" r="r" b="b"/>
            <a:pathLst>
              <a:path w="3306709" h="2205161">
                <a:moveTo>
                  <a:pt x="0" y="0"/>
                </a:moveTo>
                <a:lnTo>
                  <a:pt x="3306709" y="0"/>
                </a:lnTo>
                <a:lnTo>
                  <a:pt x="3306709" y="2205161"/>
                </a:lnTo>
                <a:lnTo>
                  <a:pt x="0" y="2205161"/>
                </a:lnTo>
                <a:lnTo>
                  <a:pt x="0" y="0"/>
                </a:lnTo>
                <a:close/>
              </a:path>
            </a:pathLst>
          </a:custGeom>
          <a:blipFill>
            <a:blip r:embed="rId2"/>
            <a:stretch>
              <a:fillRect/>
            </a:stretch>
          </a:blipFill>
        </p:spPr>
        <p:txBody>
          <a:bodyPr/>
          <a:lstStyle/>
          <a:p>
            <a:endParaRPr lang="en-US"/>
          </a:p>
        </p:txBody>
      </p:sp>
      <p:sp>
        <p:nvSpPr>
          <p:cNvPr id="13" name="Freeform 13"/>
          <p:cNvSpPr/>
          <p:nvPr/>
        </p:nvSpPr>
        <p:spPr>
          <a:xfrm>
            <a:off x="163163" y="8446681"/>
            <a:ext cx="2260643" cy="1698308"/>
          </a:xfrm>
          <a:custGeom>
            <a:avLst/>
            <a:gdLst/>
            <a:ahLst/>
            <a:cxnLst/>
            <a:rect l="l" t="t" r="r" b="b"/>
            <a:pathLst>
              <a:path w="2260643" h="1698308">
                <a:moveTo>
                  <a:pt x="0" y="0"/>
                </a:moveTo>
                <a:lnTo>
                  <a:pt x="2260643" y="0"/>
                </a:lnTo>
                <a:lnTo>
                  <a:pt x="2260643" y="1698308"/>
                </a:lnTo>
                <a:lnTo>
                  <a:pt x="0" y="16983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14"/>
          <p:cNvSpPr/>
          <p:nvPr/>
        </p:nvSpPr>
        <p:spPr>
          <a:xfrm>
            <a:off x="5376827" y="8974827"/>
            <a:ext cx="430607" cy="244370"/>
          </a:xfrm>
          <a:custGeom>
            <a:avLst/>
            <a:gdLst/>
            <a:ahLst/>
            <a:cxnLst/>
            <a:rect l="l" t="t" r="r" b="b"/>
            <a:pathLst>
              <a:path w="430607" h="244370">
                <a:moveTo>
                  <a:pt x="0" y="0"/>
                </a:moveTo>
                <a:lnTo>
                  <a:pt x="430607" y="0"/>
                </a:lnTo>
                <a:lnTo>
                  <a:pt x="430607" y="244370"/>
                </a:lnTo>
                <a:lnTo>
                  <a:pt x="0" y="244370"/>
                </a:lnTo>
                <a:lnTo>
                  <a:pt x="0" y="0"/>
                </a:lnTo>
                <a:close/>
              </a:path>
            </a:pathLst>
          </a:custGeom>
          <a:blipFill>
            <a:blip r:embed="rId5"/>
            <a:stretch>
              <a:fillRect/>
            </a:stretch>
          </a:blipFill>
        </p:spPr>
        <p:txBody>
          <a:bodyPr/>
          <a:lstStyle/>
          <a:p>
            <a:endParaRPr lang="en-US"/>
          </a:p>
        </p:txBody>
      </p:sp>
      <p:sp>
        <p:nvSpPr>
          <p:cNvPr id="15" name="Freeform 15"/>
          <p:cNvSpPr/>
          <p:nvPr/>
        </p:nvSpPr>
        <p:spPr>
          <a:xfrm>
            <a:off x="2946292" y="8617911"/>
            <a:ext cx="984264" cy="1602755"/>
          </a:xfrm>
          <a:custGeom>
            <a:avLst/>
            <a:gdLst/>
            <a:ahLst/>
            <a:cxnLst/>
            <a:rect l="l" t="t" r="r" b="b"/>
            <a:pathLst>
              <a:path w="984264" h="1602755">
                <a:moveTo>
                  <a:pt x="0" y="0"/>
                </a:moveTo>
                <a:lnTo>
                  <a:pt x="984265" y="0"/>
                </a:lnTo>
                <a:lnTo>
                  <a:pt x="984265" y="1602755"/>
                </a:lnTo>
                <a:lnTo>
                  <a:pt x="0" y="1602755"/>
                </a:lnTo>
                <a:lnTo>
                  <a:pt x="0" y="0"/>
                </a:lnTo>
                <a:close/>
              </a:path>
            </a:pathLst>
          </a:custGeom>
          <a:blipFill>
            <a:blip r:embed="rId6"/>
            <a:stretch>
              <a:fillRect/>
            </a:stretch>
          </a:blipFill>
        </p:spPr>
        <p:txBody>
          <a:bodyPr/>
          <a:lstStyle/>
          <a:p>
            <a:endParaRPr lang="en-US"/>
          </a:p>
        </p:txBody>
      </p:sp>
      <p:sp>
        <p:nvSpPr>
          <p:cNvPr id="16" name="Freeform 16"/>
          <p:cNvSpPr/>
          <p:nvPr/>
        </p:nvSpPr>
        <p:spPr>
          <a:xfrm>
            <a:off x="2461628" y="10012234"/>
            <a:ext cx="861215" cy="499505"/>
          </a:xfrm>
          <a:custGeom>
            <a:avLst/>
            <a:gdLst/>
            <a:ahLst/>
            <a:cxnLst/>
            <a:rect l="l" t="t" r="r" b="b"/>
            <a:pathLst>
              <a:path w="861215" h="499505">
                <a:moveTo>
                  <a:pt x="0" y="0"/>
                </a:moveTo>
                <a:lnTo>
                  <a:pt x="861214" y="0"/>
                </a:lnTo>
                <a:lnTo>
                  <a:pt x="861214" y="499505"/>
                </a:lnTo>
                <a:lnTo>
                  <a:pt x="0" y="4995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TextBox 19"/>
          <p:cNvSpPr txBox="1"/>
          <p:nvPr/>
        </p:nvSpPr>
        <p:spPr>
          <a:xfrm>
            <a:off x="350716" y="2937056"/>
            <a:ext cx="3506342" cy="1000274"/>
          </a:xfrm>
          <a:prstGeom prst="rect">
            <a:avLst/>
          </a:prstGeom>
        </p:spPr>
        <p:txBody>
          <a:bodyPr wrap="square" lIns="0" tIns="0" rIns="0" bIns="0" rtlCol="0" anchor="t">
            <a:spAutoFit/>
          </a:bodyPr>
          <a:lstStyle/>
          <a:p>
            <a:pPr>
              <a:lnSpc>
                <a:spcPts val="2617"/>
              </a:lnSpc>
            </a:pPr>
            <a:r>
              <a:rPr lang="fr-FR" sz="2336" dirty="0">
                <a:solidFill>
                  <a:srgbClr val="000000"/>
                </a:solidFill>
                <a:latin typeface="Antonio Bold"/>
              </a:rPr>
              <a:t>JOUR 9 - LE CADEAU D'ANNIVERSAIRE HEBDOMADAIRE DE DIEU POUR LE MONDE</a:t>
            </a:r>
            <a:endParaRPr lang="en-US" sz="2336" dirty="0">
              <a:solidFill>
                <a:srgbClr val="000000"/>
              </a:solidFill>
              <a:latin typeface="Antonio Bold"/>
            </a:endParaRPr>
          </a:p>
        </p:txBody>
      </p:sp>
      <p:sp>
        <p:nvSpPr>
          <p:cNvPr id="20" name="TextBox 20"/>
          <p:cNvSpPr txBox="1"/>
          <p:nvPr/>
        </p:nvSpPr>
        <p:spPr>
          <a:xfrm>
            <a:off x="343156" y="4096902"/>
            <a:ext cx="3330298" cy="4514056"/>
          </a:xfrm>
          <a:prstGeom prst="rect">
            <a:avLst/>
          </a:prstGeom>
        </p:spPr>
        <p:txBody>
          <a:bodyPr lIns="0" tIns="0" rIns="0" bIns="0" rtlCol="0" anchor="t">
            <a:spAutoFit/>
          </a:bodyPr>
          <a:lstStyle/>
          <a:p>
            <a:pPr algn="just">
              <a:lnSpc>
                <a:spcPts val="1568"/>
              </a:lnSpc>
            </a:pPr>
            <a:r>
              <a:rPr lang="fr-FR" sz="1400" dirty="0">
                <a:solidFill>
                  <a:srgbClr val="000000"/>
                </a:solidFill>
                <a:latin typeface="Arimo"/>
              </a:rPr>
              <a:t>Vous ne devez pas faire ce qui vous plaît en ce jour saint. Vous devez appeler le sabbat un jour de joie... Vous devez l'honorer en ne faisant pas ce qui vous plaît ce jour-là... Alors vous trouverez la joie dans le Seigneur</a:t>
            </a:r>
            <a:r>
              <a:rPr lang="en-US" sz="1400" dirty="0">
                <a:solidFill>
                  <a:srgbClr val="000000"/>
                </a:solidFill>
                <a:latin typeface="Arimo"/>
              </a:rPr>
              <a:t>. (</a:t>
            </a:r>
            <a:r>
              <a:rPr lang="en-US" sz="1400" dirty="0" err="1">
                <a:solidFill>
                  <a:srgbClr val="000000"/>
                </a:solidFill>
                <a:latin typeface="Arimo"/>
              </a:rPr>
              <a:t>Esa</a:t>
            </a:r>
            <a:r>
              <a:rPr lang="en-US" sz="1400" dirty="0">
                <a:solidFill>
                  <a:srgbClr val="000000"/>
                </a:solidFill>
                <a:latin typeface="Arimo"/>
              </a:rPr>
              <a:t>. 58:13, 14, ICB)      </a:t>
            </a:r>
          </a:p>
          <a:p>
            <a:pPr algn="just">
              <a:lnSpc>
                <a:spcPts val="1568"/>
              </a:lnSpc>
            </a:pPr>
            <a:endParaRPr lang="en-US" sz="1400" dirty="0">
              <a:solidFill>
                <a:srgbClr val="000000"/>
              </a:solidFill>
              <a:latin typeface="Arimo"/>
            </a:endParaRPr>
          </a:p>
          <a:p>
            <a:pPr algn="just">
              <a:lnSpc>
                <a:spcPts val="1568"/>
              </a:lnSpc>
            </a:pPr>
            <a:r>
              <a:rPr lang="en-US" sz="1400" dirty="0">
                <a:solidFill>
                  <a:srgbClr val="000000"/>
                </a:solidFill>
                <a:latin typeface="Arimo"/>
              </a:rPr>
              <a:t> </a:t>
            </a:r>
            <a:r>
              <a:rPr lang="fr-FR" sz="1400" dirty="0">
                <a:solidFill>
                  <a:srgbClr val="000000"/>
                </a:solidFill>
                <a:latin typeface="Arimo"/>
              </a:rPr>
              <a:t>Dieu s'est arrêté le sixième jour de la création pour apprécier tout ce qu'il avait créé. Il avait été merveilleux de faire briller la lumière, de créer des cieux bleus et de sculpter les collines. Il avait pris plaisir à planter des fleurs délicates, des arbres ombragés et des fruits et légumes délicieux. C'était incroyable de disperser les étoiles dans le ciel. Il était merveilleux de voir les poissons nager et d'entendre les oiseaux chanter. Il aimait créer les animaux et observer les choses amusantes qu'ils faisaient ensemble. </a:t>
            </a:r>
            <a:endParaRPr lang="en-US" sz="1400" dirty="0">
              <a:solidFill>
                <a:srgbClr val="000000"/>
              </a:solidFill>
              <a:latin typeface="Arimo"/>
            </a:endParaRPr>
          </a:p>
          <a:p>
            <a:pPr algn="just">
              <a:lnSpc>
                <a:spcPts val="1568"/>
              </a:lnSpc>
              <a:spcBef>
                <a:spcPct val="0"/>
              </a:spcBef>
            </a:pPr>
            <a:endParaRPr lang="en-US" sz="1400" dirty="0">
              <a:solidFill>
                <a:srgbClr val="000000"/>
              </a:solidFill>
              <a:latin typeface="Arimo"/>
            </a:endParaRPr>
          </a:p>
        </p:txBody>
      </p:sp>
      <p:sp>
        <p:nvSpPr>
          <p:cNvPr id="21" name="TextBox 21"/>
          <p:cNvSpPr txBox="1"/>
          <p:nvPr/>
        </p:nvSpPr>
        <p:spPr>
          <a:xfrm>
            <a:off x="4110127" y="3634358"/>
            <a:ext cx="3113139" cy="5745163"/>
          </a:xfrm>
          <a:prstGeom prst="rect">
            <a:avLst/>
          </a:prstGeom>
        </p:spPr>
        <p:txBody>
          <a:bodyPr lIns="0" tIns="0" rIns="0" bIns="0" rtlCol="0" anchor="t">
            <a:spAutoFit/>
          </a:bodyPr>
          <a:lstStyle/>
          <a:p>
            <a:pPr algn="just">
              <a:lnSpc>
                <a:spcPts val="1567"/>
              </a:lnSpc>
            </a:pPr>
            <a:r>
              <a:rPr lang="fr-FR" sz="1400" dirty="0">
                <a:solidFill>
                  <a:srgbClr val="000000"/>
                </a:solidFill>
                <a:latin typeface="Arimo"/>
              </a:rPr>
              <a:t>Et surtout, il a aimé créer Adam et Ève. Tout ce qu'il avait fait était pour leur plaisir, car il aimait tellement ses précieux enfants.</a:t>
            </a:r>
            <a:endParaRPr lang="en-US" sz="1400" dirty="0">
              <a:solidFill>
                <a:srgbClr val="000000"/>
              </a:solidFill>
              <a:latin typeface="Arimo"/>
            </a:endParaRPr>
          </a:p>
          <a:p>
            <a:pPr algn="just">
              <a:lnSpc>
                <a:spcPts val="1567"/>
              </a:lnSpc>
            </a:pPr>
            <a:endParaRPr lang="fr-FR" sz="1399" dirty="0">
              <a:solidFill>
                <a:srgbClr val="000000"/>
              </a:solidFill>
              <a:latin typeface="Arimo"/>
            </a:endParaRPr>
          </a:p>
          <a:p>
            <a:pPr algn="just">
              <a:lnSpc>
                <a:spcPts val="1567"/>
              </a:lnSpc>
            </a:pPr>
            <a:r>
              <a:rPr lang="fr-FR" sz="1399" dirty="0">
                <a:solidFill>
                  <a:srgbClr val="000000"/>
                </a:solidFill>
                <a:latin typeface="Arimo"/>
              </a:rPr>
              <a:t>Il se reposerait le jour suivant. Non pas parce qu'il était fatigué. Mais parce qu'il voulait passer la journée avec ses nouveaux enfants. Il voulait leur montrer les choses merveilleuses qu'il avait créées : les fruits délicieux, les fleurs magnifiques et les animaux si amicaux. Et surtout, il voulait leur montrer à quel point il les aimait, pour qu'ils apprennent à s'aimer les uns les autres. </a:t>
            </a:r>
          </a:p>
          <a:p>
            <a:pPr algn="just">
              <a:lnSpc>
                <a:spcPts val="1567"/>
              </a:lnSpc>
            </a:pPr>
            <a:endParaRPr lang="en-US" sz="1399" dirty="0">
              <a:solidFill>
                <a:srgbClr val="000000"/>
              </a:solidFill>
              <a:latin typeface="Arimo"/>
            </a:endParaRPr>
          </a:p>
          <a:p>
            <a:pPr algn="just">
              <a:lnSpc>
                <a:spcPts val="1567"/>
              </a:lnSpc>
            </a:pPr>
            <a:r>
              <a:rPr lang="en-US" sz="1399" dirty="0">
                <a:solidFill>
                  <a:srgbClr val="000000"/>
                </a:solidFill>
                <a:latin typeface="Arimo"/>
              </a:rPr>
              <a:t> </a:t>
            </a:r>
            <a:r>
              <a:rPr lang="fr-FR" sz="1399" dirty="0">
                <a:solidFill>
                  <a:srgbClr val="000000"/>
                </a:solidFill>
                <a:latin typeface="Arimo"/>
              </a:rPr>
              <a:t>C'est ainsi que Dieu a créé le sabbat. Un cadeau d'anniversaire hebdomadaire pour ce monde tout neuf. Un jour de plaisir où chacun pouvait cesser d'être occupé pour gagner de l'argent. Un jour où chacun pourrait faire une pause et explorer les dons de la création. Un jour où chacun pourrait apprécier et partager le plus beau des cadeaux, l'amour incroyable de Dieu pour chaque être humain.</a:t>
            </a:r>
            <a:endParaRPr lang="en-US" sz="1399" dirty="0">
              <a:solidFill>
                <a:srgbClr val="000000"/>
              </a:solidFill>
              <a:latin typeface="Arimo"/>
            </a:endParaRPr>
          </a:p>
        </p:txBody>
      </p:sp>
      <p:sp>
        <p:nvSpPr>
          <p:cNvPr id="23" name="TextBox 14">
            <a:extLst>
              <a:ext uri="{FF2B5EF4-FFF2-40B4-BE49-F238E27FC236}">
                <a16:creationId xmlns:a16="http://schemas.microsoft.com/office/drawing/2014/main" id="{8EF488F8-3F0F-4CE0-8ED9-657E285CBB94}"/>
              </a:ext>
            </a:extLst>
          </p:cNvPr>
          <p:cNvSpPr txBox="1"/>
          <p:nvPr/>
        </p:nvSpPr>
        <p:spPr>
          <a:xfrm>
            <a:off x="1636966" y="810386"/>
            <a:ext cx="3849130" cy="1698580"/>
          </a:xfrm>
          <a:prstGeom prst="rect">
            <a:avLst/>
          </a:prstGeom>
        </p:spPr>
        <p:txBody>
          <a:bodyPr lIns="0" tIns="0" rIns="0" bIns="0" rtlCol="0" anchor="t">
            <a:spAutoFit/>
          </a:bodyPr>
          <a:lstStyle/>
          <a:p>
            <a:pPr>
              <a:lnSpc>
                <a:spcPts val="6644"/>
              </a:lnSpc>
            </a:pPr>
            <a:r>
              <a:rPr lang="en-US" sz="5933" dirty="0">
                <a:solidFill>
                  <a:srgbClr val="000000"/>
                </a:solidFill>
                <a:latin typeface="Antonio Bold"/>
              </a:rPr>
              <a:t>JOURS DE PRIERE</a:t>
            </a:r>
          </a:p>
        </p:txBody>
      </p:sp>
      <p:sp>
        <p:nvSpPr>
          <p:cNvPr id="24" name="TextBox 19">
            <a:extLst>
              <a:ext uri="{FF2B5EF4-FFF2-40B4-BE49-F238E27FC236}">
                <a16:creationId xmlns:a16="http://schemas.microsoft.com/office/drawing/2014/main" id="{266E6E89-4D06-8640-3F41-E7CAFF261BE1}"/>
              </a:ext>
            </a:extLst>
          </p:cNvPr>
          <p:cNvSpPr txBox="1"/>
          <p:nvPr/>
        </p:nvSpPr>
        <p:spPr>
          <a:xfrm>
            <a:off x="0" y="508350"/>
            <a:ext cx="1754835" cy="2410916"/>
          </a:xfrm>
          <a:prstGeom prst="rect">
            <a:avLst/>
          </a:prstGeom>
        </p:spPr>
        <p:txBody>
          <a:bodyPr wrap="square" lIns="0" tIns="0" rIns="0" bIns="0" rtlCol="0" anchor="t">
            <a:spAutoFit/>
          </a:bodyPr>
          <a:lstStyle/>
          <a:p>
            <a:pPr algn="ctr">
              <a:lnSpc>
                <a:spcPts val="18757"/>
              </a:lnSpc>
            </a:pPr>
            <a:r>
              <a:rPr lang="en-US" sz="13398" dirty="0">
                <a:solidFill>
                  <a:srgbClr val="000000"/>
                </a:solidFill>
                <a:latin typeface="Antonio Bold"/>
              </a:rPr>
              <a:t>10</a:t>
            </a:r>
          </a:p>
        </p:txBody>
      </p:sp>
      <p:pic>
        <p:nvPicPr>
          <p:cNvPr id="25" name="Picture 24">
            <a:extLst>
              <a:ext uri="{FF2B5EF4-FFF2-40B4-BE49-F238E27FC236}">
                <a16:creationId xmlns:a16="http://schemas.microsoft.com/office/drawing/2014/main" id="{013328DA-6323-A964-6145-52B647669D94}"/>
              </a:ext>
            </a:extLst>
          </p:cNvPr>
          <p:cNvPicPr>
            <a:picLocks noChangeAspect="1"/>
          </p:cNvPicPr>
          <p:nvPr/>
        </p:nvPicPr>
        <p:blipFill>
          <a:blip r:embed="rId9"/>
          <a:stretch>
            <a:fillRect/>
          </a:stretch>
        </p:blipFill>
        <p:spPr>
          <a:xfrm>
            <a:off x="194396" y="137039"/>
            <a:ext cx="7907197" cy="506012"/>
          </a:xfrm>
          <a:prstGeom prst="rect">
            <a:avLst/>
          </a:prstGeom>
        </p:spPr>
      </p:pic>
      <p:pic>
        <p:nvPicPr>
          <p:cNvPr id="30" name="Picture 29">
            <a:extLst>
              <a:ext uri="{FF2B5EF4-FFF2-40B4-BE49-F238E27FC236}">
                <a16:creationId xmlns:a16="http://schemas.microsoft.com/office/drawing/2014/main" id="{52211458-5C46-E9E1-B6E7-ADA0270C16C0}"/>
              </a:ext>
            </a:extLst>
          </p:cNvPr>
          <p:cNvPicPr>
            <a:picLocks noChangeAspect="1"/>
          </p:cNvPicPr>
          <p:nvPr/>
        </p:nvPicPr>
        <p:blipFill>
          <a:blip r:embed="rId10"/>
          <a:stretch>
            <a:fillRect/>
          </a:stretch>
        </p:blipFill>
        <p:spPr>
          <a:xfrm>
            <a:off x="4237749" y="10160135"/>
            <a:ext cx="2231329" cy="579170"/>
          </a:xfrm>
          <a:prstGeom prst="rect">
            <a:avLst/>
          </a:prstGeom>
        </p:spPr>
      </p:pic>
      <p:sp>
        <p:nvSpPr>
          <p:cNvPr id="31" name="Freeform 11">
            <a:extLst>
              <a:ext uri="{FF2B5EF4-FFF2-40B4-BE49-F238E27FC236}">
                <a16:creationId xmlns:a16="http://schemas.microsoft.com/office/drawing/2014/main" id="{B5F42B89-E4C6-467D-DAFC-90BE2E7DF32C}"/>
              </a:ext>
            </a:extLst>
          </p:cNvPr>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11"/>
            <a:stretch>
              <a:fillRect/>
            </a:stretch>
          </a:blipFill>
        </p:spPr>
        <p:txBody>
          <a:bodyPr/>
          <a:lstStyle/>
          <a:p>
            <a:endParaRPr lang="en-US"/>
          </a:p>
        </p:txBody>
      </p:sp>
      <p:sp>
        <p:nvSpPr>
          <p:cNvPr id="32" name="Freeform 17">
            <a:extLst>
              <a:ext uri="{FF2B5EF4-FFF2-40B4-BE49-F238E27FC236}">
                <a16:creationId xmlns:a16="http://schemas.microsoft.com/office/drawing/2014/main" id="{22F8C1AA-F596-1392-33BD-0E138B9F697E}"/>
              </a:ext>
            </a:extLst>
          </p:cNvPr>
          <p:cNvSpPr/>
          <p:nvPr/>
        </p:nvSpPr>
        <p:spPr>
          <a:xfrm>
            <a:off x="3838558" y="9761229"/>
            <a:ext cx="1047273" cy="418909"/>
          </a:xfrm>
          <a:custGeom>
            <a:avLst/>
            <a:gdLst/>
            <a:ahLst/>
            <a:cxnLst/>
            <a:rect l="l" t="t" r="r" b="b"/>
            <a:pathLst>
              <a:path w="1047273" h="418909">
                <a:moveTo>
                  <a:pt x="0" y="0"/>
                </a:moveTo>
                <a:lnTo>
                  <a:pt x="1047273" y="0"/>
                </a:lnTo>
                <a:lnTo>
                  <a:pt x="1047273" y="418909"/>
                </a:lnTo>
                <a:lnTo>
                  <a:pt x="0" y="41890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341762" y="-296385"/>
            <a:ext cx="8159779"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1A996D"/>
            </a:solidFill>
          </p:spPr>
          <p:txBody>
            <a:bodyPr/>
            <a:lstStyle/>
            <a:p>
              <a:endParaRPr lang="en-US"/>
            </a:p>
          </p:txBody>
        </p:sp>
        <p:sp>
          <p:nvSpPr>
            <p:cNvPr id="4" name="TextBox 4"/>
            <p:cNvSpPr txBox="1"/>
            <p:nvPr/>
          </p:nvSpPr>
          <p:spPr>
            <a:xfrm>
              <a:off x="0" y="-47625"/>
              <a:ext cx="2924280" cy="1156199"/>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0" y="8631261"/>
            <a:ext cx="2417744" cy="2060740"/>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1A996D"/>
            </a:solidFill>
          </p:spPr>
          <p:txBody>
            <a:bodyPr/>
            <a:lstStyle/>
            <a:p>
              <a:endParaRPr lang="en-US"/>
            </a:p>
          </p:txBody>
        </p:sp>
        <p:sp>
          <p:nvSpPr>
            <p:cNvPr id="7" name="TextBox 7"/>
            <p:cNvSpPr txBox="1"/>
            <p:nvPr/>
          </p:nvSpPr>
          <p:spPr>
            <a:xfrm>
              <a:off x="0" y="-47625"/>
              <a:ext cx="988945" cy="944825"/>
            </a:xfrm>
            <a:prstGeom prst="rect">
              <a:avLst/>
            </a:prstGeom>
          </p:spPr>
          <p:txBody>
            <a:bodyPr lIns="50800" tIns="50800" rIns="50800" bIns="50800" rtlCol="0" anchor="ctr"/>
            <a:lstStyle/>
            <a:p>
              <a:pPr algn="ctr">
                <a:lnSpc>
                  <a:spcPts val="1960"/>
                </a:lnSpc>
                <a:spcBef>
                  <a:spcPct val="0"/>
                </a:spcBef>
              </a:pPr>
              <a:endParaRPr/>
            </a:p>
          </p:txBody>
        </p:sp>
      </p:grpSp>
      <p:sp>
        <p:nvSpPr>
          <p:cNvPr id="12" name="Freeform 12"/>
          <p:cNvSpPr/>
          <p:nvPr/>
        </p:nvSpPr>
        <p:spPr>
          <a:xfrm>
            <a:off x="4360845" y="4081817"/>
            <a:ext cx="5018934" cy="1649975"/>
          </a:xfrm>
          <a:custGeom>
            <a:avLst/>
            <a:gdLst/>
            <a:ahLst/>
            <a:cxnLst/>
            <a:rect l="l" t="t" r="r" b="b"/>
            <a:pathLst>
              <a:path w="5018934" h="1649975">
                <a:moveTo>
                  <a:pt x="0" y="0"/>
                </a:moveTo>
                <a:lnTo>
                  <a:pt x="5018934" y="0"/>
                </a:lnTo>
                <a:lnTo>
                  <a:pt x="5018934" y="1649975"/>
                </a:lnTo>
                <a:lnTo>
                  <a:pt x="0" y="16499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4679719" y="4380638"/>
            <a:ext cx="916846" cy="1052334"/>
          </a:xfrm>
          <a:custGeom>
            <a:avLst/>
            <a:gdLst/>
            <a:ahLst/>
            <a:cxnLst/>
            <a:rect l="l" t="t" r="r" b="b"/>
            <a:pathLst>
              <a:path w="916846" h="1052334">
                <a:moveTo>
                  <a:pt x="0" y="0"/>
                </a:moveTo>
                <a:lnTo>
                  <a:pt x="916846" y="0"/>
                </a:lnTo>
                <a:lnTo>
                  <a:pt x="916846" y="1052333"/>
                </a:lnTo>
                <a:lnTo>
                  <a:pt x="0" y="10523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4926621" y="1992358"/>
            <a:ext cx="2033070" cy="1794184"/>
          </a:xfrm>
          <a:custGeom>
            <a:avLst/>
            <a:gdLst/>
            <a:ahLst/>
            <a:cxnLst/>
            <a:rect l="l" t="t" r="r" b="b"/>
            <a:pathLst>
              <a:path w="2033070" h="1794184">
                <a:moveTo>
                  <a:pt x="0" y="0"/>
                </a:moveTo>
                <a:lnTo>
                  <a:pt x="2033069" y="0"/>
                </a:lnTo>
                <a:lnTo>
                  <a:pt x="2033069" y="1794184"/>
                </a:lnTo>
                <a:lnTo>
                  <a:pt x="0" y="1794184"/>
                </a:lnTo>
                <a:lnTo>
                  <a:pt x="0" y="0"/>
                </a:lnTo>
                <a:close/>
              </a:path>
            </a:pathLst>
          </a:custGeom>
          <a:blipFill>
            <a:blip r:embed="rId6"/>
            <a:stretch>
              <a:fillRect/>
            </a:stretch>
          </a:blipFill>
        </p:spPr>
        <p:txBody>
          <a:bodyPr/>
          <a:lstStyle/>
          <a:p>
            <a:endParaRPr lang="en-US"/>
          </a:p>
        </p:txBody>
      </p:sp>
      <p:sp>
        <p:nvSpPr>
          <p:cNvPr id="15" name="Freeform 15"/>
          <p:cNvSpPr/>
          <p:nvPr/>
        </p:nvSpPr>
        <p:spPr>
          <a:xfrm>
            <a:off x="452467" y="7641252"/>
            <a:ext cx="3024000" cy="2475900"/>
          </a:xfrm>
          <a:custGeom>
            <a:avLst/>
            <a:gdLst/>
            <a:ahLst/>
            <a:cxnLst/>
            <a:rect l="l" t="t" r="r" b="b"/>
            <a:pathLst>
              <a:path w="3024000" h="2475900">
                <a:moveTo>
                  <a:pt x="0" y="0"/>
                </a:moveTo>
                <a:lnTo>
                  <a:pt x="3024000" y="0"/>
                </a:lnTo>
                <a:lnTo>
                  <a:pt x="3024000" y="2475900"/>
                </a:lnTo>
                <a:lnTo>
                  <a:pt x="0" y="24759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6"/>
          <p:cNvSpPr/>
          <p:nvPr/>
        </p:nvSpPr>
        <p:spPr>
          <a:xfrm>
            <a:off x="4495735" y="2649520"/>
            <a:ext cx="642407" cy="673559"/>
          </a:xfrm>
          <a:custGeom>
            <a:avLst/>
            <a:gdLst/>
            <a:ahLst/>
            <a:cxnLst/>
            <a:rect l="l" t="t" r="r" b="b"/>
            <a:pathLst>
              <a:path w="642407" h="673559">
                <a:moveTo>
                  <a:pt x="0" y="0"/>
                </a:moveTo>
                <a:lnTo>
                  <a:pt x="642407" y="0"/>
                </a:lnTo>
                <a:lnTo>
                  <a:pt x="642407" y="673559"/>
                </a:lnTo>
                <a:lnTo>
                  <a:pt x="0" y="67355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TextBox 19"/>
          <p:cNvSpPr txBox="1"/>
          <p:nvPr/>
        </p:nvSpPr>
        <p:spPr>
          <a:xfrm>
            <a:off x="191055" y="3628196"/>
            <a:ext cx="3266119" cy="4719241"/>
          </a:xfrm>
          <a:prstGeom prst="rect">
            <a:avLst/>
          </a:prstGeom>
        </p:spPr>
        <p:txBody>
          <a:bodyPr lIns="0" tIns="0" rIns="0" bIns="0" rtlCol="0" anchor="t">
            <a:spAutoFit/>
          </a:bodyPr>
          <a:lstStyle/>
          <a:p>
            <a:pPr marL="302261" lvl="1" indent="-151130" algn="just">
              <a:lnSpc>
                <a:spcPts val="1568"/>
              </a:lnSpc>
              <a:buFont typeface="Arial"/>
              <a:buChar char="•"/>
            </a:pPr>
            <a:r>
              <a:rPr lang="fr-FR" sz="1400" dirty="0">
                <a:solidFill>
                  <a:srgbClr val="000000"/>
                </a:solidFill>
                <a:latin typeface="Arimo"/>
              </a:rPr>
              <a:t>Trouve un sac ou une boîte à cadeaux. Remplis-le de choses qui te rappellent les cadeaux que Dieu a mis dans le sabbat : Une bougie - le sabbat illumine notre semaine, une pile - le repos du sabbat peut recharger nos batteries, etc.</a:t>
            </a:r>
          </a:p>
          <a:p>
            <a:pPr marL="302261" lvl="1" indent="-151130" algn="just">
              <a:lnSpc>
                <a:spcPts val="1568"/>
              </a:lnSpc>
              <a:buFont typeface="Arial"/>
              <a:buChar char="•"/>
            </a:pPr>
            <a:endParaRPr lang="fr-FR" sz="1400" dirty="0">
              <a:solidFill>
                <a:srgbClr val="000000"/>
              </a:solidFill>
              <a:latin typeface="Arimo"/>
            </a:endParaRPr>
          </a:p>
          <a:p>
            <a:pPr marL="302261" lvl="1" indent="-151130" algn="just">
              <a:lnSpc>
                <a:spcPts val="1568"/>
              </a:lnSpc>
              <a:buFont typeface="Arial"/>
              <a:buChar char="•"/>
            </a:pPr>
            <a:r>
              <a:rPr lang="fr-FR" sz="1400" dirty="0">
                <a:solidFill>
                  <a:srgbClr val="000000"/>
                </a:solidFill>
                <a:latin typeface="Arimo"/>
              </a:rPr>
              <a:t>Écris "Joyeux anniversaire hebdomadaire au monde" sur le recto d'une carte vierge. Il faut la décorer, puis écrire une lettre de remerciement à Dieu pour le sabbat.</a:t>
            </a:r>
          </a:p>
          <a:p>
            <a:pPr marL="151131" lvl="1" algn="just">
              <a:lnSpc>
                <a:spcPts val="1568"/>
              </a:lnSpc>
            </a:pPr>
            <a:endParaRPr lang="fr-FR" sz="1400" dirty="0">
              <a:solidFill>
                <a:srgbClr val="000000"/>
              </a:solidFill>
              <a:latin typeface="Arimo"/>
            </a:endParaRPr>
          </a:p>
          <a:p>
            <a:pPr marL="302261" lvl="1" indent="-151130" algn="just">
              <a:lnSpc>
                <a:spcPts val="1568"/>
              </a:lnSpc>
              <a:buFont typeface="Arial"/>
              <a:buChar char="•"/>
            </a:pPr>
            <a:r>
              <a:rPr lang="fr-FR" sz="1400" dirty="0">
                <a:solidFill>
                  <a:srgbClr val="000000"/>
                </a:solidFill>
                <a:latin typeface="Arimo"/>
              </a:rPr>
              <a:t>Fais une liste des choses agréables que tu peux faire le jour du sabbat pour découvrir la création de Dieu, montrer ton amour aux autres et apprendre à mieux connaître l'amour qu'il a pour toi. </a:t>
            </a:r>
            <a:endParaRPr lang="en-US" sz="1400" dirty="0">
              <a:solidFill>
                <a:srgbClr val="000000"/>
              </a:solidFill>
              <a:latin typeface="Arimo"/>
            </a:endParaRPr>
          </a:p>
          <a:p>
            <a:pPr algn="just">
              <a:lnSpc>
                <a:spcPts val="1568"/>
              </a:lnSpc>
            </a:pPr>
            <a:endParaRPr lang="en-US" sz="1400" dirty="0">
              <a:solidFill>
                <a:srgbClr val="000000"/>
              </a:solidFill>
              <a:latin typeface="Arimo"/>
            </a:endParaRPr>
          </a:p>
          <a:p>
            <a:pPr algn="just">
              <a:lnSpc>
                <a:spcPts val="1568"/>
              </a:lnSpc>
            </a:pPr>
            <a:endParaRPr lang="en-US" sz="1400" dirty="0">
              <a:solidFill>
                <a:srgbClr val="000000"/>
              </a:solidFill>
              <a:latin typeface="Arimo"/>
            </a:endParaRPr>
          </a:p>
          <a:p>
            <a:pPr algn="just">
              <a:lnSpc>
                <a:spcPts val="1568"/>
              </a:lnSpc>
              <a:spcBef>
                <a:spcPct val="0"/>
              </a:spcBef>
            </a:pPr>
            <a:r>
              <a:rPr lang="en-US" sz="1400" dirty="0">
                <a:solidFill>
                  <a:srgbClr val="000000"/>
                </a:solidFill>
                <a:latin typeface="Arimo"/>
              </a:rPr>
              <a:t> </a:t>
            </a:r>
          </a:p>
        </p:txBody>
      </p:sp>
      <p:sp>
        <p:nvSpPr>
          <p:cNvPr id="20" name="TextBox 20"/>
          <p:cNvSpPr txBox="1"/>
          <p:nvPr/>
        </p:nvSpPr>
        <p:spPr>
          <a:xfrm>
            <a:off x="3818999" y="5848192"/>
            <a:ext cx="3397737" cy="4103688"/>
          </a:xfrm>
          <a:prstGeom prst="rect">
            <a:avLst/>
          </a:prstGeom>
        </p:spPr>
        <p:txBody>
          <a:bodyPr wrap="square" lIns="0" tIns="0" rIns="0" bIns="0" rtlCol="0" anchor="t">
            <a:spAutoFit/>
          </a:bodyPr>
          <a:lstStyle/>
          <a:p>
            <a:pPr marL="302259" lvl="1" indent="-151129" algn="just">
              <a:lnSpc>
                <a:spcPts val="1567"/>
              </a:lnSpc>
              <a:buFont typeface="Arial"/>
              <a:buChar char="•"/>
            </a:pPr>
            <a:r>
              <a:rPr lang="fr-FR" sz="1399" dirty="0">
                <a:solidFill>
                  <a:srgbClr val="000000"/>
                </a:solidFill>
                <a:latin typeface="Arimo"/>
              </a:rPr>
              <a:t>Cher Père Dieu, je te loue pour le merveilleux don du sabbat chaque semaine, qui nous permet d'apprendre ton amour, de le partager avec ceux qui en ont besoin et de nous émerveiller devant ton admirable création. </a:t>
            </a:r>
          </a:p>
          <a:p>
            <a:pPr marL="302259" lvl="1" indent="-151129" algn="just">
              <a:lnSpc>
                <a:spcPts val="1567"/>
              </a:lnSpc>
              <a:buFont typeface="Arial"/>
              <a:buChar char="•"/>
            </a:pPr>
            <a:r>
              <a:rPr lang="fr-FR" sz="1399" dirty="0">
                <a:solidFill>
                  <a:srgbClr val="000000"/>
                </a:solidFill>
                <a:latin typeface="Arimo"/>
              </a:rPr>
              <a:t>Je suis désolé(e), Dieu, pour les fois où j'ai considéré le sabbat comme un jour ennuyeux et non comme le jour joyeux que tu as fait en sorte qu'il soit.</a:t>
            </a:r>
            <a:r>
              <a:rPr lang="en-US" sz="1399" dirty="0">
                <a:solidFill>
                  <a:srgbClr val="000000"/>
                </a:solidFill>
                <a:latin typeface="Arimo"/>
              </a:rPr>
              <a:t>.</a:t>
            </a:r>
          </a:p>
          <a:p>
            <a:pPr marL="302259" lvl="1" indent="-151129" algn="just">
              <a:lnSpc>
                <a:spcPts val="1567"/>
              </a:lnSpc>
              <a:buFont typeface="Arial"/>
              <a:buChar char="•"/>
            </a:pPr>
            <a:r>
              <a:rPr lang="fr-FR" sz="1399" dirty="0">
                <a:solidFill>
                  <a:srgbClr val="000000"/>
                </a:solidFill>
                <a:latin typeface="Arimo"/>
              </a:rPr>
              <a:t>Aide-moi, ainsi que ma famille, à planifier et à apprécier de joyeux sabbats qui nous rapprochent les uns des autres et de toi.</a:t>
            </a:r>
          </a:p>
          <a:p>
            <a:pPr marL="302259" lvl="1" indent="-151129" algn="just">
              <a:lnSpc>
                <a:spcPts val="1567"/>
              </a:lnSpc>
              <a:buFont typeface="Arial"/>
              <a:buChar char="•"/>
            </a:pPr>
            <a:r>
              <a:rPr lang="fr-FR" sz="1399" dirty="0">
                <a:solidFill>
                  <a:srgbClr val="000000"/>
                </a:solidFill>
                <a:latin typeface="Arimo"/>
              </a:rPr>
              <a:t>Je prie pour que tous les membres de mon église fassent du sabbat un plaisir, afin que d'autres aspirent aussi à partager ce jour heureux. </a:t>
            </a:r>
            <a:endParaRPr lang="en-US" sz="1399" dirty="0">
              <a:solidFill>
                <a:srgbClr val="000000"/>
              </a:solidFill>
              <a:latin typeface="Arimo"/>
            </a:endParaRPr>
          </a:p>
          <a:p>
            <a:pPr algn="just">
              <a:lnSpc>
                <a:spcPts val="1567"/>
              </a:lnSpc>
              <a:spcBef>
                <a:spcPct val="0"/>
              </a:spcBef>
            </a:pPr>
            <a:endParaRPr lang="en-US" sz="1399" dirty="0">
              <a:solidFill>
                <a:srgbClr val="000000"/>
              </a:solidFill>
              <a:latin typeface="Arimo"/>
            </a:endParaRPr>
          </a:p>
        </p:txBody>
      </p:sp>
      <p:sp>
        <p:nvSpPr>
          <p:cNvPr id="22" name="TextBox 22"/>
          <p:cNvSpPr txBox="1"/>
          <p:nvPr/>
        </p:nvSpPr>
        <p:spPr>
          <a:xfrm>
            <a:off x="5704565" y="4671850"/>
            <a:ext cx="3418823" cy="338068"/>
          </a:xfrm>
          <a:prstGeom prst="rect">
            <a:avLst/>
          </a:prstGeom>
        </p:spPr>
        <p:txBody>
          <a:bodyPr lIns="0" tIns="0" rIns="0" bIns="0" rtlCol="0" anchor="t">
            <a:spAutoFit/>
          </a:bodyPr>
          <a:lstStyle/>
          <a:p>
            <a:pPr>
              <a:lnSpc>
                <a:spcPts val="2617"/>
              </a:lnSpc>
            </a:pPr>
            <a:r>
              <a:rPr lang="en-US" sz="2336" dirty="0">
                <a:solidFill>
                  <a:srgbClr val="000000"/>
                </a:solidFill>
                <a:latin typeface="Antonio Bold"/>
              </a:rPr>
              <a:t>PRIONS</a:t>
            </a:r>
          </a:p>
        </p:txBody>
      </p:sp>
      <p:pic>
        <p:nvPicPr>
          <p:cNvPr id="26" name="Picture 25"/>
          <p:cNvPicPr>
            <a:picLocks noChangeAspect="1"/>
          </p:cNvPicPr>
          <p:nvPr/>
        </p:nvPicPr>
        <p:blipFill>
          <a:blip r:embed="rId11"/>
          <a:stretch>
            <a:fillRect/>
          </a:stretch>
        </p:blipFill>
        <p:spPr>
          <a:xfrm>
            <a:off x="222047" y="2953663"/>
            <a:ext cx="3596952" cy="640135"/>
          </a:xfrm>
          <a:prstGeom prst="rect">
            <a:avLst/>
          </a:prstGeom>
        </p:spPr>
      </p:pic>
      <p:sp>
        <p:nvSpPr>
          <p:cNvPr id="18" name="TextBox 14">
            <a:extLst>
              <a:ext uri="{FF2B5EF4-FFF2-40B4-BE49-F238E27FC236}">
                <a16:creationId xmlns:a16="http://schemas.microsoft.com/office/drawing/2014/main" id="{9C7DFD14-C0DA-4D49-CF57-485358E49D16}"/>
              </a:ext>
            </a:extLst>
          </p:cNvPr>
          <p:cNvSpPr txBox="1"/>
          <p:nvPr/>
        </p:nvSpPr>
        <p:spPr>
          <a:xfrm>
            <a:off x="1636966" y="810386"/>
            <a:ext cx="3849130" cy="1698580"/>
          </a:xfrm>
          <a:prstGeom prst="rect">
            <a:avLst/>
          </a:prstGeom>
        </p:spPr>
        <p:txBody>
          <a:bodyPr lIns="0" tIns="0" rIns="0" bIns="0" rtlCol="0" anchor="t">
            <a:spAutoFit/>
          </a:bodyPr>
          <a:lstStyle/>
          <a:p>
            <a:pPr>
              <a:lnSpc>
                <a:spcPts val="6644"/>
              </a:lnSpc>
            </a:pPr>
            <a:r>
              <a:rPr lang="en-US" sz="5933" dirty="0">
                <a:solidFill>
                  <a:srgbClr val="000000"/>
                </a:solidFill>
                <a:latin typeface="Antonio Bold"/>
              </a:rPr>
              <a:t>JOURS DE PRIERE</a:t>
            </a:r>
          </a:p>
        </p:txBody>
      </p:sp>
      <p:sp>
        <p:nvSpPr>
          <p:cNvPr id="23" name="TextBox 19">
            <a:extLst>
              <a:ext uri="{FF2B5EF4-FFF2-40B4-BE49-F238E27FC236}">
                <a16:creationId xmlns:a16="http://schemas.microsoft.com/office/drawing/2014/main" id="{22284CE7-3458-481E-EAF6-51063C076140}"/>
              </a:ext>
            </a:extLst>
          </p:cNvPr>
          <p:cNvSpPr txBox="1"/>
          <p:nvPr/>
        </p:nvSpPr>
        <p:spPr>
          <a:xfrm>
            <a:off x="0" y="508350"/>
            <a:ext cx="1754835" cy="2410916"/>
          </a:xfrm>
          <a:prstGeom prst="rect">
            <a:avLst/>
          </a:prstGeom>
        </p:spPr>
        <p:txBody>
          <a:bodyPr wrap="square" lIns="0" tIns="0" rIns="0" bIns="0" rtlCol="0" anchor="t">
            <a:spAutoFit/>
          </a:bodyPr>
          <a:lstStyle/>
          <a:p>
            <a:pPr algn="ctr">
              <a:lnSpc>
                <a:spcPts val="18757"/>
              </a:lnSpc>
            </a:pPr>
            <a:r>
              <a:rPr lang="en-US" sz="13398" dirty="0">
                <a:solidFill>
                  <a:srgbClr val="000000"/>
                </a:solidFill>
                <a:latin typeface="Antonio Bold"/>
              </a:rPr>
              <a:t>10</a:t>
            </a:r>
          </a:p>
        </p:txBody>
      </p:sp>
      <p:pic>
        <p:nvPicPr>
          <p:cNvPr id="24" name="Picture 23">
            <a:extLst>
              <a:ext uri="{FF2B5EF4-FFF2-40B4-BE49-F238E27FC236}">
                <a16:creationId xmlns:a16="http://schemas.microsoft.com/office/drawing/2014/main" id="{D018F71A-0917-66DD-8713-11466EC2CDB4}"/>
              </a:ext>
            </a:extLst>
          </p:cNvPr>
          <p:cNvPicPr>
            <a:picLocks noChangeAspect="1"/>
          </p:cNvPicPr>
          <p:nvPr/>
        </p:nvPicPr>
        <p:blipFill>
          <a:blip r:embed="rId12"/>
          <a:stretch>
            <a:fillRect/>
          </a:stretch>
        </p:blipFill>
        <p:spPr>
          <a:xfrm>
            <a:off x="194396" y="137039"/>
            <a:ext cx="7907197" cy="506012"/>
          </a:xfrm>
          <a:prstGeom prst="rect">
            <a:avLst/>
          </a:prstGeom>
        </p:spPr>
      </p:pic>
      <p:grpSp>
        <p:nvGrpSpPr>
          <p:cNvPr id="30" name="Group 8">
            <a:extLst>
              <a:ext uri="{FF2B5EF4-FFF2-40B4-BE49-F238E27FC236}">
                <a16:creationId xmlns:a16="http://schemas.microsoft.com/office/drawing/2014/main" id="{79B4373D-855A-C314-0B95-F20BB609B5AC}"/>
              </a:ext>
            </a:extLst>
          </p:cNvPr>
          <p:cNvGrpSpPr/>
          <p:nvPr/>
        </p:nvGrpSpPr>
        <p:grpSpPr>
          <a:xfrm>
            <a:off x="-39429" y="10183615"/>
            <a:ext cx="7595929" cy="527245"/>
            <a:chOff x="0" y="0"/>
            <a:chExt cx="2866315" cy="188953"/>
          </a:xfrm>
        </p:grpSpPr>
        <p:sp>
          <p:nvSpPr>
            <p:cNvPr id="31" name="Freeform 9">
              <a:extLst>
                <a:ext uri="{FF2B5EF4-FFF2-40B4-BE49-F238E27FC236}">
                  <a16:creationId xmlns:a16="http://schemas.microsoft.com/office/drawing/2014/main" id="{E0CAA0B0-2F99-0B11-4DD6-BE7052A09B46}"/>
                </a:ext>
              </a:extLst>
            </p:cNvPr>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1A996D"/>
            </a:solidFill>
          </p:spPr>
          <p:txBody>
            <a:bodyPr/>
            <a:lstStyle/>
            <a:p>
              <a:endParaRPr lang="en-US"/>
            </a:p>
          </p:txBody>
        </p:sp>
        <p:sp>
          <p:nvSpPr>
            <p:cNvPr id="32" name="TextBox 10">
              <a:extLst>
                <a:ext uri="{FF2B5EF4-FFF2-40B4-BE49-F238E27FC236}">
                  <a16:creationId xmlns:a16="http://schemas.microsoft.com/office/drawing/2014/main" id="{0C2E28CC-5109-4A65-D71D-EE8FB772E6ED}"/>
                </a:ext>
              </a:extLst>
            </p:cNvPr>
            <p:cNvSpPr txBox="1"/>
            <p:nvPr/>
          </p:nvSpPr>
          <p:spPr>
            <a:xfrm>
              <a:off x="0" y="19050"/>
              <a:ext cx="2866315" cy="169903"/>
            </a:xfrm>
            <a:prstGeom prst="rect">
              <a:avLst/>
            </a:prstGeom>
          </p:spPr>
          <p:txBody>
            <a:bodyPr lIns="50800" tIns="50800" rIns="50800" bIns="50800" rtlCol="0" anchor="ctr"/>
            <a:lstStyle/>
            <a:p>
              <a:pPr algn="ctr">
                <a:lnSpc>
                  <a:spcPts val="1597"/>
                </a:lnSpc>
              </a:pPr>
              <a:endParaRPr/>
            </a:p>
          </p:txBody>
        </p:sp>
      </p:grpSp>
      <p:pic>
        <p:nvPicPr>
          <p:cNvPr id="33" name="Picture 32">
            <a:extLst>
              <a:ext uri="{FF2B5EF4-FFF2-40B4-BE49-F238E27FC236}">
                <a16:creationId xmlns:a16="http://schemas.microsoft.com/office/drawing/2014/main" id="{D381EAB8-8A30-A4FB-5787-2F2D300CDB93}"/>
              </a:ext>
            </a:extLst>
          </p:cNvPr>
          <p:cNvPicPr>
            <a:picLocks noChangeAspect="1"/>
          </p:cNvPicPr>
          <p:nvPr/>
        </p:nvPicPr>
        <p:blipFill>
          <a:blip r:embed="rId13"/>
          <a:stretch>
            <a:fillRect/>
          </a:stretch>
        </p:blipFill>
        <p:spPr>
          <a:xfrm>
            <a:off x="4237749" y="10160135"/>
            <a:ext cx="2231329" cy="579170"/>
          </a:xfrm>
          <a:prstGeom prst="rect">
            <a:avLst/>
          </a:prstGeom>
        </p:spPr>
      </p:pic>
      <p:sp>
        <p:nvSpPr>
          <p:cNvPr id="34" name="Freeform 11">
            <a:extLst>
              <a:ext uri="{FF2B5EF4-FFF2-40B4-BE49-F238E27FC236}">
                <a16:creationId xmlns:a16="http://schemas.microsoft.com/office/drawing/2014/main" id="{EFF94A4C-C9D6-FF23-694A-D599CCFECD55}"/>
              </a:ext>
            </a:extLst>
          </p:cNvPr>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14"/>
            <a:stretch>
              <a:fillRect/>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341762" y="-296385"/>
            <a:ext cx="8159779"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FF5555"/>
            </a:solidFill>
          </p:spPr>
          <p:txBody>
            <a:bodyPr/>
            <a:lstStyle/>
            <a:p>
              <a:endParaRPr lang="en-US"/>
            </a:p>
          </p:txBody>
        </p:sp>
        <p:sp>
          <p:nvSpPr>
            <p:cNvPr id="4" name="TextBox 4"/>
            <p:cNvSpPr txBox="1"/>
            <p:nvPr/>
          </p:nvSpPr>
          <p:spPr>
            <a:xfrm>
              <a:off x="0" y="-47625"/>
              <a:ext cx="2924280" cy="1156199"/>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9320" y="8631261"/>
            <a:ext cx="2389317" cy="2062140"/>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FF5555"/>
            </a:solidFill>
          </p:spPr>
          <p:txBody>
            <a:bodyPr/>
            <a:lstStyle/>
            <a:p>
              <a:endParaRPr lang="en-US"/>
            </a:p>
          </p:txBody>
        </p:sp>
        <p:sp>
          <p:nvSpPr>
            <p:cNvPr id="7" name="TextBox 7"/>
            <p:cNvSpPr txBox="1"/>
            <p:nvPr/>
          </p:nvSpPr>
          <p:spPr>
            <a:xfrm>
              <a:off x="0" y="-47625"/>
              <a:ext cx="988945" cy="944825"/>
            </a:xfrm>
            <a:prstGeom prst="rect">
              <a:avLst/>
            </a:prstGeom>
          </p:spPr>
          <p:txBody>
            <a:bodyPr lIns="50800" tIns="50800" rIns="50800" bIns="50800" rtlCol="0" anchor="ctr"/>
            <a:lstStyle/>
            <a:p>
              <a:pPr algn="ctr">
                <a:lnSpc>
                  <a:spcPts val="1960"/>
                </a:lnSpc>
                <a:spcBef>
                  <a:spcPct val="0"/>
                </a:spcBef>
              </a:pPr>
              <a:endParaRPr/>
            </a:p>
          </p:txBody>
        </p:sp>
      </p:grpSp>
      <p:grpSp>
        <p:nvGrpSpPr>
          <p:cNvPr id="9" name="Group 9"/>
          <p:cNvGrpSpPr/>
          <p:nvPr/>
        </p:nvGrpSpPr>
        <p:grpSpPr>
          <a:xfrm>
            <a:off x="-170882" y="10142546"/>
            <a:ext cx="7818017" cy="660317"/>
            <a:chOff x="0" y="0"/>
            <a:chExt cx="2866315" cy="188953"/>
          </a:xfrm>
        </p:grpSpPr>
        <p:sp>
          <p:nvSpPr>
            <p:cNvPr id="10" name="Freeform 10"/>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FF5555"/>
            </a:solidFill>
          </p:spPr>
          <p:txBody>
            <a:bodyPr/>
            <a:lstStyle/>
            <a:p>
              <a:endParaRPr lang="en-US"/>
            </a:p>
          </p:txBody>
        </p:sp>
        <p:sp>
          <p:nvSpPr>
            <p:cNvPr id="11" name="TextBox 11"/>
            <p:cNvSpPr txBox="1"/>
            <p:nvPr/>
          </p:nvSpPr>
          <p:spPr>
            <a:xfrm>
              <a:off x="0" y="19050"/>
              <a:ext cx="2866315" cy="169903"/>
            </a:xfrm>
            <a:prstGeom prst="rect">
              <a:avLst/>
            </a:prstGeom>
          </p:spPr>
          <p:txBody>
            <a:bodyPr lIns="50800" tIns="50800" rIns="50800" bIns="50800" rtlCol="0" anchor="ctr"/>
            <a:lstStyle/>
            <a:p>
              <a:pPr algn="ctr">
                <a:lnSpc>
                  <a:spcPts val="1597"/>
                </a:lnSpc>
              </a:pPr>
              <a:endParaRPr/>
            </a:p>
          </p:txBody>
        </p:sp>
      </p:grpSp>
      <p:sp>
        <p:nvSpPr>
          <p:cNvPr id="13" name="Freeform 13"/>
          <p:cNvSpPr/>
          <p:nvPr/>
        </p:nvSpPr>
        <p:spPr>
          <a:xfrm>
            <a:off x="4346059" y="603484"/>
            <a:ext cx="3146950" cy="2825699"/>
          </a:xfrm>
          <a:custGeom>
            <a:avLst/>
            <a:gdLst/>
            <a:ahLst/>
            <a:cxnLst/>
            <a:rect l="l" t="t" r="r" b="b"/>
            <a:pathLst>
              <a:path w="3146950" h="2825699">
                <a:moveTo>
                  <a:pt x="0" y="0"/>
                </a:moveTo>
                <a:lnTo>
                  <a:pt x="3146950" y="0"/>
                </a:lnTo>
                <a:lnTo>
                  <a:pt x="3146950" y="2825699"/>
                </a:lnTo>
                <a:lnTo>
                  <a:pt x="0" y="2825699"/>
                </a:lnTo>
                <a:lnTo>
                  <a:pt x="0" y="0"/>
                </a:lnTo>
                <a:close/>
              </a:path>
            </a:pathLst>
          </a:custGeom>
          <a:blipFill>
            <a:blip r:embed="rId2"/>
            <a:stretch>
              <a:fillRect/>
            </a:stretch>
          </a:blipFill>
        </p:spPr>
        <p:txBody>
          <a:bodyPr/>
          <a:lstStyle/>
          <a:p>
            <a:endParaRPr lang="en-US"/>
          </a:p>
        </p:txBody>
      </p:sp>
      <p:sp>
        <p:nvSpPr>
          <p:cNvPr id="14" name="Freeform 14"/>
          <p:cNvSpPr/>
          <p:nvPr/>
        </p:nvSpPr>
        <p:spPr>
          <a:xfrm>
            <a:off x="2024767" y="9790222"/>
            <a:ext cx="1753483" cy="550155"/>
          </a:xfrm>
          <a:custGeom>
            <a:avLst/>
            <a:gdLst/>
            <a:ahLst/>
            <a:cxnLst/>
            <a:rect l="l" t="t" r="r" b="b"/>
            <a:pathLst>
              <a:path w="1753483" h="550155">
                <a:moveTo>
                  <a:pt x="0" y="0"/>
                </a:moveTo>
                <a:lnTo>
                  <a:pt x="1753483" y="0"/>
                </a:lnTo>
                <a:lnTo>
                  <a:pt x="1753483" y="550156"/>
                </a:lnTo>
                <a:lnTo>
                  <a:pt x="0" y="5501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TextBox 16"/>
          <p:cNvSpPr txBox="1"/>
          <p:nvPr/>
        </p:nvSpPr>
        <p:spPr>
          <a:xfrm>
            <a:off x="281834" y="2956151"/>
            <a:ext cx="3402469" cy="661918"/>
          </a:xfrm>
          <a:prstGeom prst="rect">
            <a:avLst/>
          </a:prstGeom>
        </p:spPr>
        <p:txBody>
          <a:bodyPr wrap="square" lIns="0" tIns="0" rIns="0" bIns="0" rtlCol="0" anchor="t">
            <a:spAutoFit/>
          </a:bodyPr>
          <a:lstStyle/>
          <a:p>
            <a:pPr>
              <a:lnSpc>
                <a:spcPts val="2617"/>
              </a:lnSpc>
            </a:pPr>
            <a:r>
              <a:rPr lang="fr-FR" sz="2336" dirty="0">
                <a:solidFill>
                  <a:srgbClr val="000000"/>
                </a:solidFill>
                <a:latin typeface="Antonio Bold"/>
              </a:rPr>
              <a:t>JOUR 10 - VIVRE ENSEMBLE DANS L'AMOUR</a:t>
            </a:r>
            <a:endParaRPr lang="en-US" sz="2336" dirty="0">
              <a:solidFill>
                <a:srgbClr val="000000"/>
              </a:solidFill>
              <a:latin typeface="Antonio Bold"/>
            </a:endParaRPr>
          </a:p>
        </p:txBody>
      </p:sp>
      <p:sp>
        <p:nvSpPr>
          <p:cNvPr id="17" name="TextBox 17"/>
          <p:cNvSpPr txBox="1"/>
          <p:nvPr/>
        </p:nvSpPr>
        <p:spPr>
          <a:xfrm>
            <a:off x="264400" y="3736931"/>
            <a:ext cx="3330298" cy="5129609"/>
          </a:xfrm>
          <a:prstGeom prst="rect">
            <a:avLst/>
          </a:prstGeom>
        </p:spPr>
        <p:txBody>
          <a:bodyPr lIns="0" tIns="0" rIns="0" bIns="0" rtlCol="0" anchor="t">
            <a:spAutoFit/>
          </a:bodyPr>
          <a:lstStyle/>
          <a:p>
            <a:pPr algn="just">
              <a:lnSpc>
                <a:spcPts val="1568"/>
              </a:lnSpc>
            </a:pPr>
            <a:r>
              <a:rPr lang="fr-FR" sz="1400" dirty="0">
                <a:solidFill>
                  <a:srgbClr val="000000"/>
                </a:solidFill>
                <a:latin typeface="Arimo"/>
              </a:rPr>
              <a:t>Pensons les uns aux autres et aidons-nous mutuellement à faire preuve d'amour et à accomplir de bonnes actions. Vous ne devez pas rester à l'écart des réunions de l'église, comme certains le font. Mais vous devez vous réunir et vous encourager les uns les autres</a:t>
            </a:r>
            <a:r>
              <a:rPr lang="en-US" sz="1400" dirty="0">
                <a:solidFill>
                  <a:srgbClr val="000000"/>
                </a:solidFill>
                <a:latin typeface="Arimo"/>
              </a:rPr>
              <a:t>. (Heb. 10:24, 25, ICB)</a:t>
            </a:r>
          </a:p>
          <a:p>
            <a:pPr algn="just">
              <a:lnSpc>
                <a:spcPts val="1568"/>
              </a:lnSpc>
            </a:pPr>
            <a:endParaRPr lang="en-US" sz="1400" dirty="0">
              <a:solidFill>
                <a:srgbClr val="000000"/>
              </a:solidFill>
              <a:latin typeface="Arimo"/>
            </a:endParaRPr>
          </a:p>
          <a:p>
            <a:pPr algn="just">
              <a:lnSpc>
                <a:spcPts val="1568"/>
              </a:lnSpc>
            </a:pPr>
            <a:r>
              <a:rPr lang="fr-FR" sz="1400" dirty="0">
                <a:solidFill>
                  <a:srgbClr val="000000"/>
                </a:solidFill>
                <a:latin typeface="Arimo"/>
              </a:rPr>
              <a:t>Toni et Lydia aimaient aller dans leur nouvelle église. Ils avaient une merveilleuse école du sabbat avec une enseignante très gentille. Ils voyaient bien qu'elle aimait beaucoup Jésus ! Son amour débordait lorsqu'elle parlait de Lui !</a:t>
            </a:r>
          </a:p>
          <a:p>
            <a:pPr algn="just">
              <a:lnSpc>
                <a:spcPts val="1568"/>
              </a:lnSpc>
            </a:pPr>
            <a:endParaRPr lang="fr-FR" sz="1400" dirty="0">
              <a:solidFill>
                <a:srgbClr val="000000"/>
              </a:solidFill>
              <a:latin typeface="Arimo"/>
            </a:endParaRPr>
          </a:p>
          <a:p>
            <a:pPr algn="just">
              <a:lnSpc>
                <a:spcPts val="1568"/>
              </a:lnSpc>
            </a:pPr>
            <a:r>
              <a:rPr lang="fr-FR" sz="1400" dirty="0">
                <a:solidFill>
                  <a:srgbClr val="000000"/>
                </a:solidFill>
                <a:latin typeface="Arimo"/>
              </a:rPr>
              <a:t>Chaque semaine, les enfants participaient au culte. La semaine dernière, Lydia a montré un magnifique coquillage qu'elle avait trouvé et a expliqué comment il l'avait émerveillée. Les enfants avaient également contribué à rendre la lecture des Écritures spéciales. Une fois, </a:t>
            </a:r>
            <a:endParaRPr lang="en-US" sz="1400" dirty="0">
              <a:solidFill>
                <a:srgbClr val="000000"/>
              </a:solidFill>
              <a:latin typeface="Arimo"/>
            </a:endParaRPr>
          </a:p>
          <a:p>
            <a:pPr algn="just">
              <a:lnSpc>
                <a:spcPts val="1568"/>
              </a:lnSpc>
            </a:pPr>
            <a:endParaRPr lang="en-US" sz="1400" dirty="0">
              <a:solidFill>
                <a:srgbClr val="000000"/>
              </a:solidFill>
              <a:latin typeface="Arimo"/>
            </a:endParaRPr>
          </a:p>
          <a:p>
            <a:pPr algn="just">
              <a:lnSpc>
                <a:spcPts val="1568"/>
              </a:lnSpc>
              <a:spcBef>
                <a:spcPct val="0"/>
              </a:spcBef>
            </a:pPr>
            <a:endParaRPr lang="en-US" sz="1400" dirty="0">
              <a:solidFill>
                <a:srgbClr val="000000"/>
              </a:solidFill>
              <a:latin typeface="Arimo"/>
            </a:endParaRPr>
          </a:p>
        </p:txBody>
      </p:sp>
      <p:sp>
        <p:nvSpPr>
          <p:cNvPr id="18" name="TextBox 18"/>
          <p:cNvSpPr txBox="1"/>
          <p:nvPr/>
        </p:nvSpPr>
        <p:spPr>
          <a:xfrm>
            <a:off x="3961803" y="3736931"/>
            <a:ext cx="3254763" cy="6565900"/>
          </a:xfrm>
          <a:prstGeom prst="rect">
            <a:avLst/>
          </a:prstGeom>
        </p:spPr>
        <p:txBody>
          <a:bodyPr wrap="square" lIns="0" tIns="0" rIns="0" bIns="0" rtlCol="0" anchor="t">
            <a:spAutoFit/>
          </a:bodyPr>
          <a:lstStyle/>
          <a:p>
            <a:pPr algn="just">
              <a:lnSpc>
                <a:spcPts val="1567"/>
              </a:lnSpc>
            </a:pPr>
            <a:r>
              <a:rPr lang="fr-FR" sz="1400" dirty="0">
                <a:solidFill>
                  <a:srgbClr val="000000"/>
                </a:solidFill>
                <a:latin typeface="Arimo"/>
              </a:rPr>
              <a:t>Toni a fait des dessins des différents versets pour les montrer à la congrégation. Une autre semaine, il a chanté une chanson biblique avec le reste de sa classe</a:t>
            </a:r>
            <a:r>
              <a:rPr lang="en-US" sz="1400" dirty="0">
                <a:solidFill>
                  <a:srgbClr val="000000"/>
                </a:solidFill>
                <a:latin typeface="Arimo"/>
              </a:rPr>
              <a:t>.</a:t>
            </a:r>
          </a:p>
          <a:p>
            <a:pPr algn="just">
              <a:lnSpc>
                <a:spcPts val="1567"/>
              </a:lnSpc>
            </a:pPr>
            <a:endParaRPr lang="fr-FR" sz="1399" dirty="0">
              <a:solidFill>
                <a:srgbClr val="000000"/>
              </a:solidFill>
              <a:latin typeface="Arimo"/>
            </a:endParaRPr>
          </a:p>
          <a:p>
            <a:pPr algn="just">
              <a:lnSpc>
                <a:spcPts val="1567"/>
              </a:lnSpc>
            </a:pPr>
            <a:r>
              <a:rPr lang="fr-FR" sz="1399" dirty="0">
                <a:solidFill>
                  <a:srgbClr val="000000"/>
                </a:solidFill>
                <a:latin typeface="Arimo"/>
              </a:rPr>
              <a:t>Le pasteur James faisait participer les enfants à ses prédications. Ils recherchaient ses illustrations, et suivaient les expérimentations qu’il leur présentait. Tout le monde faisait des effets sonores pour l'aider à raconter l'histoire de la brebis perdue. </a:t>
            </a:r>
          </a:p>
          <a:p>
            <a:pPr algn="just">
              <a:lnSpc>
                <a:spcPts val="1567"/>
              </a:lnSpc>
            </a:pPr>
            <a:endParaRPr lang="en-US" sz="1399" dirty="0">
              <a:solidFill>
                <a:srgbClr val="000000"/>
              </a:solidFill>
              <a:latin typeface="Arimo"/>
            </a:endParaRPr>
          </a:p>
          <a:p>
            <a:pPr algn="just">
              <a:lnSpc>
                <a:spcPts val="1567"/>
              </a:lnSpc>
            </a:pPr>
            <a:r>
              <a:rPr lang="fr-FR" sz="1399" dirty="0">
                <a:solidFill>
                  <a:srgbClr val="000000"/>
                </a:solidFill>
                <a:latin typeface="Arimo"/>
              </a:rPr>
              <a:t>Après le service, chaque enfant a rendu visite à une personne âgée. Toni a parlé d'oiseaux à M. Berg, qui a gardé des timbres pour la collection de Toni. Lydia a rendu visite à Mme </a:t>
            </a:r>
            <a:r>
              <a:rPr lang="fr-FR" sz="1399" dirty="0" err="1">
                <a:solidFill>
                  <a:srgbClr val="000000"/>
                </a:solidFill>
                <a:latin typeface="Arimo"/>
              </a:rPr>
              <a:t>Gerito</a:t>
            </a:r>
            <a:r>
              <a:rPr lang="fr-FR" sz="1399" dirty="0">
                <a:solidFill>
                  <a:srgbClr val="000000"/>
                </a:solidFill>
                <a:latin typeface="Arimo"/>
              </a:rPr>
              <a:t>. Elle lui a fait un marque-page avec un verset biblique dessus, et Mme </a:t>
            </a:r>
            <a:r>
              <a:rPr lang="fr-FR" sz="1399" dirty="0" err="1">
                <a:solidFill>
                  <a:srgbClr val="000000"/>
                </a:solidFill>
                <a:latin typeface="Arimo"/>
              </a:rPr>
              <a:t>Gerito</a:t>
            </a:r>
            <a:r>
              <a:rPr lang="fr-FR" sz="1399" dirty="0">
                <a:solidFill>
                  <a:srgbClr val="000000"/>
                </a:solidFill>
                <a:latin typeface="Arimo"/>
              </a:rPr>
              <a:t> lui prêtait de jolis livres sur les missionnaires ou bien confectionnait des biscuits pour la famille de Toni et Lydia. Ensuite, elles ont prié l'une pour l'autre.</a:t>
            </a:r>
          </a:p>
          <a:p>
            <a:pPr algn="just">
              <a:lnSpc>
                <a:spcPts val="1567"/>
              </a:lnSpc>
            </a:pPr>
            <a:endParaRPr lang="en-US" sz="1399" dirty="0">
              <a:solidFill>
                <a:srgbClr val="000000"/>
              </a:solidFill>
              <a:latin typeface="Arimo"/>
            </a:endParaRPr>
          </a:p>
          <a:p>
            <a:pPr algn="just">
              <a:lnSpc>
                <a:spcPts val="1567"/>
              </a:lnSpc>
            </a:pPr>
            <a:r>
              <a:rPr lang="fr-FR" sz="1399" dirty="0">
                <a:solidFill>
                  <a:srgbClr val="000000"/>
                </a:solidFill>
                <a:latin typeface="Arimo"/>
              </a:rPr>
              <a:t>Qu'est-ce que tu aimes dans le fait de fréquenter ton église ? Que pourrait faire d'autre ton église pour que tu saches que tu fais partie de la famille aimante de Dieu ? </a:t>
            </a:r>
            <a:endParaRPr lang="en-US" sz="1399" dirty="0">
              <a:solidFill>
                <a:srgbClr val="000000"/>
              </a:solidFill>
              <a:latin typeface="Arimo"/>
            </a:endParaRPr>
          </a:p>
        </p:txBody>
      </p:sp>
      <p:sp>
        <p:nvSpPr>
          <p:cNvPr id="20" name="TextBox 14">
            <a:extLst>
              <a:ext uri="{FF2B5EF4-FFF2-40B4-BE49-F238E27FC236}">
                <a16:creationId xmlns:a16="http://schemas.microsoft.com/office/drawing/2014/main" id="{6C13D2FA-2F3F-FAB9-ED54-527196AC288B}"/>
              </a:ext>
            </a:extLst>
          </p:cNvPr>
          <p:cNvSpPr txBox="1"/>
          <p:nvPr/>
        </p:nvSpPr>
        <p:spPr>
          <a:xfrm>
            <a:off x="1636966" y="810386"/>
            <a:ext cx="3849130" cy="1698580"/>
          </a:xfrm>
          <a:prstGeom prst="rect">
            <a:avLst/>
          </a:prstGeom>
        </p:spPr>
        <p:txBody>
          <a:bodyPr lIns="0" tIns="0" rIns="0" bIns="0" rtlCol="0" anchor="t">
            <a:spAutoFit/>
          </a:bodyPr>
          <a:lstStyle/>
          <a:p>
            <a:pPr>
              <a:lnSpc>
                <a:spcPts val="6644"/>
              </a:lnSpc>
            </a:pPr>
            <a:r>
              <a:rPr lang="en-US" sz="5933" dirty="0">
                <a:solidFill>
                  <a:srgbClr val="000000"/>
                </a:solidFill>
                <a:latin typeface="Antonio Bold"/>
              </a:rPr>
              <a:t>JOURS DE PRIERE</a:t>
            </a:r>
          </a:p>
        </p:txBody>
      </p:sp>
      <p:sp>
        <p:nvSpPr>
          <p:cNvPr id="21" name="TextBox 19">
            <a:extLst>
              <a:ext uri="{FF2B5EF4-FFF2-40B4-BE49-F238E27FC236}">
                <a16:creationId xmlns:a16="http://schemas.microsoft.com/office/drawing/2014/main" id="{8C90B6B5-C5FB-E2EF-93C2-EB8A7CE06B52}"/>
              </a:ext>
            </a:extLst>
          </p:cNvPr>
          <p:cNvSpPr txBox="1"/>
          <p:nvPr/>
        </p:nvSpPr>
        <p:spPr>
          <a:xfrm>
            <a:off x="0" y="508350"/>
            <a:ext cx="1754835" cy="2410916"/>
          </a:xfrm>
          <a:prstGeom prst="rect">
            <a:avLst/>
          </a:prstGeom>
        </p:spPr>
        <p:txBody>
          <a:bodyPr wrap="square" lIns="0" tIns="0" rIns="0" bIns="0" rtlCol="0" anchor="t">
            <a:spAutoFit/>
          </a:bodyPr>
          <a:lstStyle/>
          <a:p>
            <a:pPr algn="ctr">
              <a:lnSpc>
                <a:spcPts val="18757"/>
              </a:lnSpc>
            </a:pPr>
            <a:r>
              <a:rPr lang="en-US" sz="13398" dirty="0">
                <a:solidFill>
                  <a:srgbClr val="000000"/>
                </a:solidFill>
                <a:latin typeface="Antonio Bold"/>
              </a:rPr>
              <a:t>10</a:t>
            </a:r>
          </a:p>
        </p:txBody>
      </p:sp>
      <p:sp>
        <p:nvSpPr>
          <p:cNvPr id="23" name="Freeform 8">
            <a:extLst>
              <a:ext uri="{FF2B5EF4-FFF2-40B4-BE49-F238E27FC236}">
                <a16:creationId xmlns:a16="http://schemas.microsoft.com/office/drawing/2014/main" id="{090162FC-CD86-F21F-BBEF-A5D0011C8D86}"/>
              </a:ext>
            </a:extLst>
          </p:cNvPr>
          <p:cNvSpPr/>
          <p:nvPr/>
        </p:nvSpPr>
        <p:spPr>
          <a:xfrm>
            <a:off x="485706" y="8596842"/>
            <a:ext cx="1482158" cy="1886501"/>
          </a:xfrm>
          <a:custGeom>
            <a:avLst/>
            <a:gdLst/>
            <a:ahLst/>
            <a:cxnLst/>
            <a:rect l="l" t="t" r="r" b="b"/>
            <a:pathLst>
              <a:path w="1684584" h="2020491">
                <a:moveTo>
                  <a:pt x="0" y="0"/>
                </a:moveTo>
                <a:lnTo>
                  <a:pt x="1684584" y="0"/>
                </a:lnTo>
                <a:lnTo>
                  <a:pt x="1684584" y="2020491"/>
                </a:lnTo>
                <a:lnTo>
                  <a:pt x="0" y="20204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25" name="Picture 24">
            <a:extLst>
              <a:ext uri="{FF2B5EF4-FFF2-40B4-BE49-F238E27FC236}">
                <a16:creationId xmlns:a16="http://schemas.microsoft.com/office/drawing/2014/main" id="{907E98F3-B0B2-D378-EA9A-03954F0D08ED}"/>
              </a:ext>
            </a:extLst>
          </p:cNvPr>
          <p:cNvPicPr>
            <a:picLocks noChangeAspect="1"/>
          </p:cNvPicPr>
          <p:nvPr/>
        </p:nvPicPr>
        <p:blipFill>
          <a:blip r:embed="rId7"/>
          <a:stretch>
            <a:fillRect/>
          </a:stretch>
        </p:blipFill>
        <p:spPr>
          <a:xfrm>
            <a:off x="194396" y="137039"/>
            <a:ext cx="7907197" cy="506012"/>
          </a:xfrm>
          <a:prstGeom prst="rect">
            <a:avLst/>
          </a:prstGeom>
        </p:spPr>
      </p:pic>
      <p:pic>
        <p:nvPicPr>
          <p:cNvPr id="28" name="Picture 27">
            <a:extLst>
              <a:ext uri="{FF2B5EF4-FFF2-40B4-BE49-F238E27FC236}">
                <a16:creationId xmlns:a16="http://schemas.microsoft.com/office/drawing/2014/main" id="{0140B040-A0DC-D217-E6D2-50D80671D5AD}"/>
              </a:ext>
            </a:extLst>
          </p:cNvPr>
          <p:cNvPicPr>
            <a:picLocks noChangeAspect="1"/>
          </p:cNvPicPr>
          <p:nvPr/>
        </p:nvPicPr>
        <p:blipFill>
          <a:blip r:embed="rId8"/>
          <a:stretch>
            <a:fillRect/>
          </a:stretch>
        </p:blipFill>
        <p:spPr>
          <a:xfrm>
            <a:off x="4237749" y="10160135"/>
            <a:ext cx="2231329" cy="579170"/>
          </a:xfrm>
          <a:prstGeom prst="rect">
            <a:avLst/>
          </a:prstGeom>
        </p:spPr>
      </p:pic>
      <p:sp>
        <p:nvSpPr>
          <p:cNvPr id="29" name="Freeform 11">
            <a:extLst>
              <a:ext uri="{FF2B5EF4-FFF2-40B4-BE49-F238E27FC236}">
                <a16:creationId xmlns:a16="http://schemas.microsoft.com/office/drawing/2014/main" id="{ECD9B6C8-9702-2D08-E9F9-938A7A73F2D8}"/>
              </a:ext>
            </a:extLst>
          </p:cNvPr>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9"/>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341762" y="-296385"/>
            <a:ext cx="8159779" cy="3125830"/>
            <a:chOff x="0" y="0"/>
            <a:chExt cx="2924280" cy="1120227"/>
          </a:xfrm>
        </p:grpSpPr>
        <p:sp>
          <p:nvSpPr>
            <p:cNvPr id="3" name="Freeform 3"/>
            <p:cNvSpPr/>
            <p:nvPr/>
          </p:nvSpPr>
          <p:spPr>
            <a:xfrm>
              <a:off x="0" y="0"/>
              <a:ext cx="2924280" cy="1120227"/>
            </a:xfrm>
            <a:custGeom>
              <a:avLst/>
              <a:gdLst/>
              <a:ahLst/>
              <a:cxnLst/>
              <a:rect l="l" t="t" r="r" b="b"/>
              <a:pathLst>
                <a:path w="2924280" h="1120227">
                  <a:moveTo>
                    <a:pt x="0" y="0"/>
                  </a:moveTo>
                  <a:lnTo>
                    <a:pt x="2924280" y="0"/>
                  </a:lnTo>
                  <a:lnTo>
                    <a:pt x="2924280" y="1120227"/>
                  </a:lnTo>
                  <a:lnTo>
                    <a:pt x="0" y="1120227"/>
                  </a:lnTo>
                  <a:close/>
                </a:path>
              </a:pathLst>
            </a:custGeom>
            <a:solidFill>
              <a:srgbClr val="F4C8B9"/>
            </a:solidFill>
          </p:spPr>
          <p:txBody>
            <a:bodyPr/>
            <a:lstStyle/>
            <a:p>
              <a:endParaRPr lang="en-US"/>
            </a:p>
          </p:txBody>
        </p:sp>
        <p:sp>
          <p:nvSpPr>
            <p:cNvPr id="4" name="TextBox 4"/>
            <p:cNvSpPr txBox="1"/>
            <p:nvPr/>
          </p:nvSpPr>
          <p:spPr>
            <a:xfrm>
              <a:off x="0" y="-47625"/>
              <a:ext cx="2924280" cy="1167852"/>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0" y="8997076"/>
            <a:ext cx="2759506" cy="1722536"/>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F4C8B9"/>
            </a:solidFill>
          </p:spPr>
          <p:txBody>
            <a:bodyPr/>
            <a:lstStyle/>
            <a:p>
              <a:endParaRPr lang="en-US"/>
            </a:p>
          </p:txBody>
        </p:sp>
        <p:sp>
          <p:nvSpPr>
            <p:cNvPr id="7" name="TextBox 7"/>
            <p:cNvSpPr txBox="1"/>
            <p:nvPr/>
          </p:nvSpPr>
          <p:spPr>
            <a:xfrm>
              <a:off x="0" y="-47625"/>
              <a:ext cx="988945" cy="944825"/>
            </a:xfrm>
            <a:prstGeom prst="rect">
              <a:avLst/>
            </a:prstGeom>
          </p:spPr>
          <p:txBody>
            <a:bodyPr lIns="50800" tIns="50800" rIns="50800" bIns="50800" rtlCol="0" anchor="ctr"/>
            <a:lstStyle/>
            <a:p>
              <a:pPr algn="ctr">
                <a:lnSpc>
                  <a:spcPts val="1960"/>
                </a:lnSpc>
                <a:spcBef>
                  <a:spcPct val="0"/>
                </a:spcBef>
              </a:pPr>
              <a:endParaRPr/>
            </a:p>
          </p:txBody>
        </p:sp>
      </p:grpSp>
      <p:grpSp>
        <p:nvGrpSpPr>
          <p:cNvPr id="8" name="Group 8"/>
          <p:cNvGrpSpPr>
            <a:grpSpLocks noChangeAspect="1"/>
          </p:cNvGrpSpPr>
          <p:nvPr/>
        </p:nvGrpSpPr>
        <p:grpSpPr>
          <a:xfrm>
            <a:off x="4333794" y="4751409"/>
            <a:ext cx="3983222" cy="1593289"/>
            <a:chOff x="0" y="0"/>
            <a:chExt cx="6350000" cy="2540000"/>
          </a:xfrm>
        </p:grpSpPr>
        <p:sp>
          <p:nvSpPr>
            <p:cNvPr id="9" name="Freeform 9"/>
            <p:cNvSpPr/>
            <p:nvPr/>
          </p:nvSpPr>
          <p:spPr>
            <a:xfrm>
              <a:off x="0" y="0"/>
              <a:ext cx="6350000" cy="2540000"/>
            </a:xfrm>
            <a:custGeom>
              <a:avLst/>
              <a:gdLst/>
              <a:ahLst/>
              <a:cxnLst/>
              <a:rect l="l" t="t" r="r" b="b"/>
              <a:pathLst>
                <a:path w="6350000" h="2540000">
                  <a:moveTo>
                    <a:pt x="0" y="1270000"/>
                  </a:moveTo>
                  <a:lnTo>
                    <a:pt x="0" y="1270000"/>
                  </a:lnTo>
                  <a:cubicBezTo>
                    <a:pt x="0" y="568960"/>
                    <a:pt x="568960" y="0"/>
                    <a:pt x="1270000" y="0"/>
                  </a:cubicBezTo>
                  <a:lnTo>
                    <a:pt x="5080000" y="0"/>
                  </a:lnTo>
                  <a:cubicBezTo>
                    <a:pt x="5781040" y="0"/>
                    <a:pt x="6350000" y="568960"/>
                    <a:pt x="6350000" y="1270000"/>
                  </a:cubicBezTo>
                  <a:lnTo>
                    <a:pt x="6350000" y="1270000"/>
                  </a:lnTo>
                  <a:cubicBezTo>
                    <a:pt x="6350000" y="1971040"/>
                    <a:pt x="5781040" y="2540000"/>
                    <a:pt x="5080000" y="2540000"/>
                  </a:cubicBezTo>
                  <a:lnTo>
                    <a:pt x="1270000" y="2540000"/>
                  </a:lnTo>
                  <a:cubicBezTo>
                    <a:pt x="568960" y="2540000"/>
                    <a:pt x="0" y="1971040"/>
                    <a:pt x="0" y="1270000"/>
                  </a:cubicBezTo>
                  <a:close/>
                </a:path>
              </a:pathLst>
            </a:custGeom>
            <a:solidFill>
              <a:srgbClr val="F4C8B9"/>
            </a:solidFill>
            <a:ln w="12700">
              <a:solidFill>
                <a:srgbClr val="000000"/>
              </a:solidFill>
            </a:ln>
          </p:spPr>
          <p:txBody>
            <a:bodyPr/>
            <a:lstStyle/>
            <a:p>
              <a:endParaRPr lang="en-US"/>
            </a:p>
          </p:txBody>
        </p:sp>
        <p:sp>
          <p:nvSpPr>
            <p:cNvPr id="10" name="Freeform 10"/>
            <p:cNvSpPr/>
            <p:nvPr/>
          </p:nvSpPr>
          <p:spPr>
            <a:xfrm>
              <a:off x="0" y="0"/>
              <a:ext cx="6350000" cy="2540000"/>
            </a:xfrm>
            <a:custGeom>
              <a:avLst/>
              <a:gdLst/>
              <a:ahLst/>
              <a:cxnLst/>
              <a:rect l="l" t="t" r="r" b="b"/>
              <a:pathLst>
                <a:path w="6350000" h="2540000">
                  <a:moveTo>
                    <a:pt x="5080000" y="19050"/>
                  </a:moveTo>
                  <a:cubicBezTo>
                    <a:pt x="5769610" y="19050"/>
                    <a:pt x="6330950" y="580390"/>
                    <a:pt x="6330950" y="1270000"/>
                  </a:cubicBezTo>
                  <a:cubicBezTo>
                    <a:pt x="6330950" y="1959610"/>
                    <a:pt x="5769610" y="2520950"/>
                    <a:pt x="5080000" y="2520950"/>
                  </a:cubicBezTo>
                  <a:lnTo>
                    <a:pt x="1270000" y="2520950"/>
                  </a:lnTo>
                  <a:cubicBezTo>
                    <a:pt x="580390" y="2520950"/>
                    <a:pt x="19050" y="1959610"/>
                    <a:pt x="19050" y="1270000"/>
                  </a:cubicBezTo>
                  <a:cubicBezTo>
                    <a:pt x="19050" y="580390"/>
                    <a:pt x="580390" y="19050"/>
                    <a:pt x="1270000" y="19050"/>
                  </a:cubicBezTo>
                  <a:lnTo>
                    <a:pt x="5080000" y="19050"/>
                  </a:lnTo>
                  <a:moveTo>
                    <a:pt x="5080000" y="0"/>
                  </a:moveTo>
                  <a:lnTo>
                    <a:pt x="1270000" y="0"/>
                  </a:lnTo>
                  <a:cubicBezTo>
                    <a:pt x="568960" y="0"/>
                    <a:pt x="0" y="568960"/>
                    <a:pt x="0" y="1270000"/>
                  </a:cubicBezTo>
                  <a:cubicBezTo>
                    <a:pt x="0" y="1971040"/>
                    <a:pt x="568960" y="2540000"/>
                    <a:pt x="1270000" y="2540000"/>
                  </a:cubicBezTo>
                  <a:lnTo>
                    <a:pt x="5080000" y="2540000"/>
                  </a:lnTo>
                  <a:cubicBezTo>
                    <a:pt x="5781040" y="2540000"/>
                    <a:pt x="6350000" y="1971040"/>
                    <a:pt x="6350000" y="1270000"/>
                  </a:cubicBezTo>
                  <a:cubicBezTo>
                    <a:pt x="6350000" y="568960"/>
                    <a:pt x="5781040" y="0"/>
                    <a:pt x="5080000" y="0"/>
                  </a:cubicBezTo>
                  <a:lnTo>
                    <a:pt x="5080000" y="0"/>
                  </a:lnTo>
                  <a:close/>
                </a:path>
              </a:pathLst>
            </a:custGeom>
            <a:solidFill>
              <a:srgbClr val="F8CE63"/>
            </a:solidFill>
          </p:spPr>
          <p:txBody>
            <a:bodyPr/>
            <a:lstStyle/>
            <a:p>
              <a:endParaRPr lang="en-US"/>
            </a:p>
          </p:txBody>
        </p:sp>
      </p:grpSp>
      <p:grpSp>
        <p:nvGrpSpPr>
          <p:cNvPr id="11" name="Group 11"/>
          <p:cNvGrpSpPr/>
          <p:nvPr/>
        </p:nvGrpSpPr>
        <p:grpSpPr>
          <a:xfrm>
            <a:off x="-23643" y="10164755"/>
            <a:ext cx="7580143" cy="527245"/>
            <a:chOff x="0" y="0"/>
            <a:chExt cx="2866315" cy="188953"/>
          </a:xfrm>
        </p:grpSpPr>
        <p:sp>
          <p:nvSpPr>
            <p:cNvPr id="12" name="Freeform 12"/>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F4C8B9"/>
            </a:solidFill>
          </p:spPr>
          <p:txBody>
            <a:bodyPr/>
            <a:lstStyle/>
            <a:p>
              <a:endParaRPr lang="en-US"/>
            </a:p>
          </p:txBody>
        </p:sp>
        <p:sp>
          <p:nvSpPr>
            <p:cNvPr id="13" name="TextBox 13"/>
            <p:cNvSpPr txBox="1"/>
            <p:nvPr/>
          </p:nvSpPr>
          <p:spPr>
            <a:xfrm>
              <a:off x="0" y="19050"/>
              <a:ext cx="2866315" cy="169903"/>
            </a:xfrm>
            <a:prstGeom prst="rect">
              <a:avLst/>
            </a:prstGeom>
          </p:spPr>
          <p:txBody>
            <a:bodyPr lIns="50800" tIns="50800" rIns="50800" bIns="50800" rtlCol="0" anchor="ctr"/>
            <a:lstStyle/>
            <a:p>
              <a:pPr algn="ctr">
                <a:lnSpc>
                  <a:spcPts val="1597"/>
                </a:lnSpc>
              </a:pPr>
              <a:endParaRPr/>
            </a:p>
          </p:txBody>
        </p:sp>
      </p:grpSp>
      <p:sp>
        <p:nvSpPr>
          <p:cNvPr id="14" name="Freeform 14"/>
          <p:cNvSpPr/>
          <p:nvPr/>
        </p:nvSpPr>
        <p:spPr>
          <a:xfrm>
            <a:off x="813193" y="7060803"/>
            <a:ext cx="1510154" cy="1464850"/>
          </a:xfrm>
          <a:custGeom>
            <a:avLst/>
            <a:gdLst/>
            <a:ahLst/>
            <a:cxnLst/>
            <a:rect l="l" t="t" r="r" b="b"/>
            <a:pathLst>
              <a:path w="1510154" h="1464850">
                <a:moveTo>
                  <a:pt x="0" y="0"/>
                </a:moveTo>
                <a:lnTo>
                  <a:pt x="1510154" y="0"/>
                </a:lnTo>
                <a:lnTo>
                  <a:pt x="1510154" y="1464850"/>
                </a:lnTo>
                <a:lnTo>
                  <a:pt x="0" y="14648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a:off x="2562777" y="7114006"/>
            <a:ext cx="725849" cy="766252"/>
          </a:xfrm>
          <a:custGeom>
            <a:avLst/>
            <a:gdLst/>
            <a:ahLst/>
            <a:cxnLst/>
            <a:rect l="l" t="t" r="r" b="b"/>
            <a:pathLst>
              <a:path w="725849" h="766252">
                <a:moveTo>
                  <a:pt x="0" y="0"/>
                </a:moveTo>
                <a:lnTo>
                  <a:pt x="725849" y="0"/>
                </a:lnTo>
                <a:lnTo>
                  <a:pt x="725849" y="766252"/>
                </a:lnTo>
                <a:lnTo>
                  <a:pt x="0" y="7662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a:off x="4613852" y="4957630"/>
            <a:ext cx="916846" cy="1052334"/>
          </a:xfrm>
          <a:custGeom>
            <a:avLst/>
            <a:gdLst/>
            <a:ahLst/>
            <a:cxnLst/>
            <a:rect l="l" t="t" r="r" b="b"/>
            <a:pathLst>
              <a:path w="916846" h="1052334">
                <a:moveTo>
                  <a:pt x="0" y="0"/>
                </a:moveTo>
                <a:lnTo>
                  <a:pt x="916846" y="0"/>
                </a:lnTo>
                <a:lnTo>
                  <a:pt x="916846" y="1052333"/>
                </a:lnTo>
                <a:lnTo>
                  <a:pt x="0" y="10523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a:off x="4333794" y="3162820"/>
            <a:ext cx="1160903" cy="1171151"/>
          </a:xfrm>
          <a:custGeom>
            <a:avLst/>
            <a:gdLst/>
            <a:ahLst/>
            <a:cxnLst/>
            <a:rect l="l" t="t" r="r" b="b"/>
            <a:pathLst>
              <a:path w="1160903" h="1171151">
                <a:moveTo>
                  <a:pt x="0" y="0"/>
                </a:moveTo>
                <a:lnTo>
                  <a:pt x="1160904" y="0"/>
                </a:lnTo>
                <a:lnTo>
                  <a:pt x="1160904" y="1171151"/>
                </a:lnTo>
                <a:lnTo>
                  <a:pt x="0" y="1171151"/>
                </a:lnTo>
                <a:lnTo>
                  <a:pt x="0" y="0"/>
                </a:lnTo>
                <a:close/>
              </a:path>
            </a:pathLst>
          </a:custGeom>
          <a:blipFill>
            <a:blip r:embed="rId8"/>
            <a:stretch>
              <a:fillRect/>
            </a:stretch>
          </a:blipFill>
        </p:spPr>
        <p:txBody>
          <a:bodyPr/>
          <a:lstStyle/>
          <a:p>
            <a:endParaRPr lang="en-US"/>
          </a:p>
        </p:txBody>
      </p:sp>
      <p:sp>
        <p:nvSpPr>
          <p:cNvPr id="18" name="TextBox 18"/>
          <p:cNvSpPr txBox="1"/>
          <p:nvPr/>
        </p:nvSpPr>
        <p:spPr>
          <a:xfrm>
            <a:off x="3733070" y="6291871"/>
            <a:ext cx="3455345" cy="3488134"/>
          </a:xfrm>
          <a:prstGeom prst="rect">
            <a:avLst/>
          </a:prstGeom>
        </p:spPr>
        <p:txBody>
          <a:bodyPr wrap="square" lIns="0" tIns="0" rIns="0" bIns="0" rtlCol="0" anchor="t">
            <a:spAutoFit/>
          </a:bodyPr>
          <a:lstStyle/>
          <a:p>
            <a:pPr algn="just">
              <a:lnSpc>
                <a:spcPts val="1567"/>
              </a:lnSpc>
            </a:pPr>
            <a:endParaRPr dirty="0"/>
          </a:p>
          <a:p>
            <a:pPr marL="302259" lvl="1" indent="-151129">
              <a:lnSpc>
                <a:spcPts val="1567"/>
              </a:lnSpc>
              <a:buFont typeface="Arial"/>
              <a:buChar char="•"/>
            </a:pPr>
            <a:r>
              <a:rPr lang="fr-FR" sz="1399" dirty="0">
                <a:solidFill>
                  <a:srgbClr val="000000"/>
                </a:solidFill>
                <a:latin typeface="Arimo"/>
              </a:rPr>
              <a:t>Cher Père Dieu, je te loue pour le don incroyable de ma vie ! </a:t>
            </a:r>
          </a:p>
          <a:p>
            <a:pPr marL="302259" lvl="1" indent="-151129">
              <a:lnSpc>
                <a:spcPts val="1567"/>
              </a:lnSpc>
              <a:buFont typeface="Arial"/>
              <a:buChar char="•"/>
            </a:pPr>
            <a:r>
              <a:rPr lang="fr-FR" sz="1399" dirty="0">
                <a:solidFill>
                  <a:srgbClr val="000000"/>
                </a:solidFill>
                <a:latin typeface="Arimo"/>
              </a:rPr>
              <a:t>Je te remercie Dieu pour ce don précieux qu'est le temps, que l'on peut consacrer à tant de choses merveilleuses.</a:t>
            </a:r>
            <a:r>
              <a:rPr lang="en-US" sz="1399" dirty="0">
                <a:solidFill>
                  <a:srgbClr val="000000"/>
                </a:solidFill>
                <a:latin typeface="Arimo"/>
              </a:rPr>
              <a:t>.</a:t>
            </a:r>
          </a:p>
          <a:p>
            <a:pPr marL="302259" lvl="1" indent="-151129">
              <a:lnSpc>
                <a:spcPts val="1567"/>
              </a:lnSpc>
              <a:buFont typeface="Arial"/>
              <a:buChar char="•"/>
            </a:pPr>
            <a:r>
              <a:rPr lang="fr-FR" sz="1399" dirty="0">
                <a:solidFill>
                  <a:srgbClr val="000000"/>
                </a:solidFill>
                <a:latin typeface="Arimo"/>
              </a:rPr>
              <a:t>Je regrette Dieu pour le temps employé à faire des choses qui ne me bénissent pas et ne profitent ni moi ni les autres. </a:t>
            </a:r>
          </a:p>
          <a:p>
            <a:pPr marL="302259" lvl="1" indent="-151129">
              <a:lnSpc>
                <a:spcPts val="1567"/>
              </a:lnSpc>
              <a:buFont typeface="Arial"/>
              <a:buChar char="•"/>
            </a:pPr>
            <a:r>
              <a:rPr lang="fr-FR" sz="1399" dirty="0">
                <a:solidFill>
                  <a:srgbClr val="000000"/>
                </a:solidFill>
                <a:latin typeface="Arimo"/>
              </a:rPr>
              <a:t>Aide-moi à faire de bons choix quant à la manière dont j'utilise ton grand cadeau qu'est le temps.</a:t>
            </a:r>
          </a:p>
          <a:p>
            <a:pPr marL="302259" lvl="1" indent="-151129">
              <a:lnSpc>
                <a:spcPts val="1567"/>
              </a:lnSpc>
              <a:buFont typeface="Arial"/>
              <a:buChar char="•"/>
            </a:pPr>
            <a:r>
              <a:rPr lang="fr-FR" sz="1399" dirty="0">
                <a:solidFill>
                  <a:srgbClr val="000000"/>
                </a:solidFill>
                <a:latin typeface="Arimo"/>
              </a:rPr>
              <a:t>Je prie pour que chacun comprenne la valeur de son précieux don de temps et l'utilise pour aider d'autres personnes à se sentir aimées et heureuses.</a:t>
            </a:r>
            <a:endParaRPr lang="en-US" sz="1399" dirty="0">
              <a:solidFill>
                <a:srgbClr val="000000"/>
              </a:solidFill>
              <a:latin typeface="Arimo"/>
            </a:endParaRPr>
          </a:p>
        </p:txBody>
      </p:sp>
      <p:sp>
        <p:nvSpPr>
          <p:cNvPr id="20" name="Freeform 20"/>
          <p:cNvSpPr/>
          <p:nvPr/>
        </p:nvSpPr>
        <p:spPr>
          <a:xfrm>
            <a:off x="1679139" y="9752146"/>
            <a:ext cx="538402" cy="642869"/>
          </a:xfrm>
          <a:custGeom>
            <a:avLst/>
            <a:gdLst/>
            <a:ahLst/>
            <a:cxnLst/>
            <a:rect l="l" t="t" r="r" b="b"/>
            <a:pathLst>
              <a:path w="538402" h="642869">
                <a:moveTo>
                  <a:pt x="0" y="0"/>
                </a:moveTo>
                <a:lnTo>
                  <a:pt x="538402" y="0"/>
                </a:lnTo>
                <a:lnTo>
                  <a:pt x="538402" y="642869"/>
                </a:lnTo>
                <a:lnTo>
                  <a:pt x="0" y="6428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Freeform 21"/>
          <p:cNvSpPr/>
          <p:nvPr/>
        </p:nvSpPr>
        <p:spPr>
          <a:xfrm>
            <a:off x="-23643" y="8400461"/>
            <a:ext cx="2319150" cy="2319150"/>
          </a:xfrm>
          <a:custGeom>
            <a:avLst/>
            <a:gdLst/>
            <a:ahLst/>
            <a:cxnLst/>
            <a:rect l="l" t="t" r="r" b="b"/>
            <a:pathLst>
              <a:path w="2319150" h="2319150">
                <a:moveTo>
                  <a:pt x="0" y="0"/>
                </a:moveTo>
                <a:lnTo>
                  <a:pt x="2319150" y="0"/>
                </a:lnTo>
                <a:lnTo>
                  <a:pt x="2319150" y="2319150"/>
                </a:lnTo>
                <a:lnTo>
                  <a:pt x="0" y="231915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2" name="Freeform 22"/>
          <p:cNvSpPr/>
          <p:nvPr/>
        </p:nvSpPr>
        <p:spPr>
          <a:xfrm>
            <a:off x="1679139" y="8659003"/>
            <a:ext cx="1972434" cy="1972434"/>
          </a:xfrm>
          <a:custGeom>
            <a:avLst/>
            <a:gdLst/>
            <a:ahLst/>
            <a:cxnLst/>
            <a:rect l="l" t="t" r="r" b="b"/>
            <a:pathLst>
              <a:path w="1972434" h="1972434">
                <a:moveTo>
                  <a:pt x="0" y="0"/>
                </a:moveTo>
                <a:lnTo>
                  <a:pt x="1972434" y="0"/>
                </a:lnTo>
                <a:lnTo>
                  <a:pt x="1972434" y="1972434"/>
                </a:lnTo>
                <a:lnTo>
                  <a:pt x="0" y="197243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 name="TextBox 23"/>
          <p:cNvSpPr txBox="1"/>
          <p:nvPr/>
        </p:nvSpPr>
        <p:spPr>
          <a:xfrm>
            <a:off x="400176" y="2955881"/>
            <a:ext cx="3418823" cy="338068"/>
          </a:xfrm>
          <a:prstGeom prst="rect">
            <a:avLst/>
          </a:prstGeom>
        </p:spPr>
        <p:txBody>
          <a:bodyPr lIns="0" tIns="0" rIns="0" bIns="0" rtlCol="0" anchor="t">
            <a:spAutoFit/>
          </a:bodyPr>
          <a:lstStyle/>
          <a:p>
            <a:pPr>
              <a:lnSpc>
                <a:spcPts val="2617"/>
              </a:lnSpc>
            </a:pPr>
            <a:r>
              <a:rPr lang="en-US" sz="2336" dirty="0">
                <a:solidFill>
                  <a:srgbClr val="000000"/>
                </a:solidFill>
                <a:latin typeface="Antonio Bold"/>
              </a:rPr>
              <a:t>FAISONS CECI!</a:t>
            </a:r>
          </a:p>
        </p:txBody>
      </p:sp>
      <p:sp>
        <p:nvSpPr>
          <p:cNvPr id="24" name="TextBox 24"/>
          <p:cNvSpPr txBox="1"/>
          <p:nvPr/>
        </p:nvSpPr>
        <p:spPr>
          <a:xfrm>
            <a:off x="181721" y="3257964"/>
            <a:ext cx="3418823" cy="3693319"/>
          </a:xfrm>
          <a:prstGeom prst="rect">
            <a:avLst/>
          </a:prstGeom>
        </p:spPr>
        <p:txBody>
          <a:bodyPr lIns="0" tIns="0" rIns="0" bIns="0" rtlCol="0" anchor="t">
            <a:spAutoFit/>
          </a:bodyPr>
          <a:lstStyle/>
          <a:p>
            <a:pPr>
              <a:lnSpc>
                <a:spcPts val="1568"/>
              </a:lnSpc>
            </a:pPr>
            <a:endParaRPr dirty="0"/>
          </a:p>
          <a:p>
            <a:pPr marL="302261" lvl="1" indent="-151130">
              <a:lnSpc>
                <a:spcPts val="1568"/>
              </a:lnSpc>
              <a:buFont typeface="Arial"/>
              <a:buChar char="•"/>
            </a:pPr>
            <a:r>
              <a:rPr lang="fr-FR" sz="1400" dirty="0">
                <a:solidFill>
                  <a:srgbClr val="000000"/>
                </a:solidFill>
                <a:latin typeface="Arimo"/>
              </a:rPr>
              <a:t>Comment utilises-tu ton temps ? Penses à la journée d'hier. Combien de temps as-tu passé à parler à Dieu, à penser à lui, à apprendre, à manger, à t'occuper de tes besoins, à faire des ménages, à voyager, à lire, à jouer, à bénir les autres, etc. Indiques dans un tableau le nombre de minutes que tu as consacrées à chaque activité</a:t>
            </a:r>
            <a:r>
              <a:rPr lang="en-US" sz="1400" dirty="0">
                <a:solidFill>
                  <a:srgbClr val="000000"/>
                </a:solidFill>
                <a:latin typeface="Arimo"/>
              </a:rPr>
              <a:t>. </a:t>
            </a:r>
          </a:p>
          <a:p>
            <a:pPr marL="151131" lvl="1">
              <a:lnSpc>
                <a:spcPts val="1568"/>
              </a:lnSpc>
            </a:pPr>
            <a:endParaRPr lang="en-US" sz="1400" dirty="0">
              <a:solidFill>
                <a:srgbClr val="000000"/>
              </a:solidFill>
              <a:latin typeface="Arimo"/>
            </a:endParaRPr>
          </a:p>
          <a:p>
            <a:pPr marL="302261" lvl="1" indent="-151130">
              <a:lnSpc>
                <a:spcPts val="1568"/>
              </a:lnSpc>
              <a:buFont typeface="Arial"/>
              <a:buChar char="•"/>
            </a:pPr>
            <a:r>
              <a:rPr lang="fr-FR" sz="1400" dirty="0">
                <a:solidFill>
                  <a:srgbClr val="000000"/>
                </a:solidFill>
                <a:latin typeface="Arimo"/>
              </a:rPr>
              <a:t>Examine ton tableau. Que peux-tu en tirer ? Que souhaiterais-tu faire de plus et que souhaiterais-tu faire de moins</a:t>
            </a:r>
          </a:p>
          <a:p>
            <a:pPr marL="302261" lvl="1" indent="-151130">
              <a:lnSpc>
                <a:spcPts val="1568"/>
              </a:lnSpc>
              <a:buFont typeface="Arial"/>
              <a:buChar char="•"/>
            </a:pPr>
            <a:endParaRPr lang="fr-FR" sz="1400" dirty="0">
              <a:solidFill>
                <a:srgbClr val="000000"/>
              </a:solidFill>
              <a:latin typeface="Arimo"/>
            </a:endParaRPr>
          </a:p>
          <a:p>
            <a:pPr marL="302261" lvl="1" indent="-151130">
              <a:lnSpc>
                <a:spcPts val="1568"/>
              </a:lnSpc>
              <a:buFont typeface="Arial"/>
              <a:buChar char="•"/>
            </a:pPr>
            <a:r>
              <a:rPr lang="fr-FR" sz="1400" dirty="0">
                <a:solidFill>
                  <a:srgbClr val="000000"/>
                </a:solidFill>
                <a:latin typeface="Arimo"/>
              </a:rPr>
              <a:t>Prie pour que Dieu te montre comment utiliser sagement à bon </a:t>
            </a:r>
            <a:r>
              <a:rPr lang="fr-FR" sz="1400" dirty="0" err="1">
                <a:solidFill>
                  <a:srgbClr val="000000"/>
                </a:solidFill>
                <a:latin typeface="Arimo"/>
              </a:rPr>
              <a:t>escient.le</a:t>
            </a:r>
            <a:r>
              <a:rPr lang="fr-FR" sz="1400" dirty="0">
                <a:solidFill>
                  <a:srgbClr val="000000"/>
                </a:solidFill>
                <a:latin typeface="Arimo"/>
              </a:rPr>
              <a:t> don du temps précieux qu’Il te donne</a:t>
            </a:r>
            <a:endParaRPr lang="en-US" sz="1400" dirty="0">
              <a:solidFill>
                <a:srgbClr val="000000"/>
              </a:solidFill>
              <a:latin typeface="Arimo"/>
            </a:endParaRPr>
          </a:p>
        </p:txBody>
      </p:sp>
      <p:sp>
        <p:nvSpPr>
          <p:cNvPr id="25" name="TextBox 25"/>
          <p:cNvSpPr txBox="1"/>
          <p:nvPr/>
        </p:nvSpPr>
        <p:spPr>
          <a:xfrm>
            <a:off x="5622260" y="5355525"/>
            <a:ext cx="1693718" cy="338068"/>
          </a:xfrm>
          <a:prstGeom prst="rect">
            <a:avLst/>
          </a:prstGeom>
        </p:spPr>
        <p:txBody>
          <a:bodyPr lIns="0" tIns="0" rIns="0" bIns="0" rtlCol="0" anchor="t">
            <a:spAutoFit/>
          </a:bodyPr>
          <a:lstStyle/>
          <a:p>
            <a:pPr>
              <a:lnSpc>
                <a:spcPts val="2617"/>
              </a:lnSpc>
            </a:pPr>
            <a:r>
              <a:rPr lang="en-US" sz="2336" dirty="0">
                <a:solidFill>
                  <a:srgbClr val="000000"/>
                </a:solidFill>
                <a:latin typeface="Antonio Bold"/>
              </a:rPr>
              <a:t>PRIONS !</a:t>
            </a:r>
          </a:p>
        </p:txBody>
      </p:sp>
      <p:sp>
        <p:nvSpPr>
          <p:cNvPr id="26" name="TextBox 26"/>
          <p:cNvSpPr txBox="1"/>
          <p:nvPr/>
        </p:nvSpPr>
        <p:spPr>
          <a:xfrm>
            <a:off x="956574" y="7086270"/>
            <a:ext cx="756108" cy="179536"/>
          </a:xfrm>
          <a:prstGeom prst="rect">
            <a:avLst/>
          </a:prstGeom>
        </p:spPr>
        <p:txBody>
          <a:bodyPr wrap="square" lIns="0" tIns="0" rIns="0" bIns="0" rtlCol="0" anchor="t">
            <a:spAutoFit/>
          </a:bodyPr>
          <a:lstStyle/>
          <a:p>
            <a:pPr algn="ctr">
              <a:lnSpc>
                <a:spcPts val="1400"/>
              </a:lnSpc>
            </a:pPr>
            <a:r>
              <a:rPr lang="en-US" sz="1000" dirty="0">
                <a:solidFill>
                  <a:srgbClr val="000000"/>
                </a:solidFill>
                <a:latin typeface="Canva Sans 2"/>
              </a:rPr>
              <a:t> Talk to God</a:t>
            </a:r>
          </a:p>
        </p:txBody>
      </p:sp>
      <p:sp>
        <p:nvSpPr>
          <p:cNvPr id="28" name="TextBox 28"/>
          <p:cNvSpPr txBox="1"/>
          <p:nvPr/>
        </p:nvSpPr>
        <p:spPr>
          <a:xfrm>
            <a:off x="1753430" y="7080508"/>
            <a:ext cx="464111" cy="167738"/>
          </a:xfrm>
          <a:prstGeom prst="rect">
            <a:avLst/>
          </a:prstGeom>
        </p:spPr>
        <p:txBody>
          <a:bodyPr wrap="square" lIns="0" tIns="0" rIns="0" bIns="0" rtlCol="0" anchor="t">
            <a:spAutoFit/>
          </a:bodyPr>
          <a:lstStyle/>
          <a:p>
            <a:pPr algn="ctr">
              <a:lnSpc>
                <a:spcPts val="1400"/>
              </a:lnSpc>
            </a:pPr>
            <a:r>
              <a:rPr lang="en-US" sz="1000" dirty="0">
                <a:solidFill>
                  <a:srgbClr val="000000"/>
                </a:solidFill>
                <a:latin typeface="Canva Sans 2"/>
              </a:rPr>
              <a:t> 3 </a:t>
            </a:r>
            <a:r>
              <a:rPr lang="en-US" sz="1000" dirty="0" err="1">
                <a:solidFill>
                  <a:srgbClr val="000000"/>
                </a:solidFill>
                <a:latin typeface="Canva Sans 2"/>
              </a:rPr>
              <a:t>mins</a:t>
            </a:r>
            <a:endParaRPr lang="en-US" sz="1000" dirty="0">
              <a:solidFill>
                <a:srgbClr val="000000"/>
              </a:solidFill>
              <a:latin typeface="Canva Sans 2"/>
            </a:endParaRPr>
          </a:p>
        </p:txBody>
      </p:sp>
      <p:sp>
        <p:nvSpPr>
          <p:cNvPr id="30" name="TextBox 30"/>
          <p:cNvSpPr txBox="1"/>
          <p:nvPr/>
        </p:nvSpPr>
        <p:spPr>
          <a:xfrm>
            <a:off x="1679139" y="959496"/>
            <a:ext cx="3849130" cy="1698580"/>
          </a:xfrm>
          <a:prstGeom prst="rect">
            <a:avLst/>
          </a:prstGeom>
        </p:spPr>
        <p:txBody>
          <a:bodyPr lIns="0" tIns="0" rIns="0" bIns="0" rtlCol="0" anchor="t">
            <a:spAutoFit/>
          </a:bodyPr>
          <a:lstStyle/>
          <a:p>
            <a:pPr>
              <a:lnSpc>
                <a:spcPts val="6644"/>
              </a:lnSpc>
            </a:pPr>
            <a:r>
              <a:rPr lang="en-US" sz="5933" dirty="0">
                <a:solidFill>
                  <a:srgbClr val="000000"/>
                </a:solidFill>
                <a:latin typeface="Antonio Bold"/>
              </a:rPr>
              <a:t>JOURS DE PRIÈRE</a:t>
            </a:r>
          </a:p>
        </p:txBody>
      </p:sp>
      <p:sp>
        <p:nvSpPr>
          <p:cNvPr id="31" name="TextBox 31"/>
          <p:cNvSpPr txBox="1"/>
          <p:nvPr/>
        </p:nvSpPr>
        <p:spPr>
          <a:xfrm>
            <a:off x="-180019" y="540866"/>
            <a:ext cx="2087254" cy="2410916"/>
          </a:xfrm>
          <a:prstGeom prst="rect">
            <a:avLst/>
          </a:prstGeom>
        </p:spPr>
        <p:txBody>
          <a:bodyPr wrap="square" lIns="0" tIns="0" rIns="0" bIns="0" rtlCol="0" anchor="t">
            <a:spAutoFit/>
          </a:bodyPr>
          <a:lstStyle/>
          <a:p>
            <a:pPr algn="ctr">
              <a:lnSpc>
                <a:spcPts val="18757"/>
              </a:lnSpc>
            </a:pPr>
            <a:r>
              <a:rPr lang="en-US" sz="13398" dirty="0">
                <a:solidFill>
                  <a:srgbClr val="000000"/>
                </a:solidFill>
                <a:latin typeface="Antonio Bold"/>
              </a:rPr>
              <a:t>10</a:t>
            </a:r>
          </a:p>
        </p:txBody>
      </p:sp>
      <p:pic>
        <p:nvPicPr>
          <p:cNvPr id="32" name="Picture 31">
            <a:extLst>
              <a:ext uri="{FF2B5EF4-FFF2-40B4-BE49-F238E27FC236}">
                <a16:creationId xmlns:a16="http://schemas.microsoft.com/office/drawing/2014/main" id="{6C3062F3-74E8-DDC7-2456-69785879FF23}"/>
              </a:ext>
            </a:extLst>
          </p:cNvPr>
          <p:cNvPicPr>
            <a:picLocks noChangeAspect="1"/>
          </p:cNvPicPr>
          <p:nvPr/>
        </p:nvPicPr>
        <p:blipFill>
          <a:blip r:embed="rId15"/>
          <a:stretch>
            <a:fillRect/>
          </a:stretch>
        </p:blipFill>
        <p:spPr>
          <a:xfrm>
            <a:off x="194396" y="137039"/>
            <a:ext cx="7907197" cy="506012"/>
          </a:xfrm>
          <a:prstGeom prst="rect">
            <a:avLst/>
          </a:prstGeom>
        </p:spPr>
      </p:pic>
      <p:pic>
        <p:nvPicPr>
          <p:cNvPr id="33" name="Picture 32">
            <a:extLst>
              <a:ext uri="{FF2B5EF4-FFF2-40B4-BE49-F238E27FC236}">
                <a16:creationId xmlns:a16="http://schemas.microsoft.com/office/drawing/2014/main" id="{9F098D70-68AB-7144-B5C3-7D93804806EF}"/>
              </a:ext>
            </a:extLst>
          </p:cNvPr>
          <p:cNvPicPr>
            <a:picLocks noChangeAspect="1"/>
          </p:cNvPicPr>
          <p:nvPr/>
        </p:nvPicPr>
        <p:blipFill>
          <a:blip r:embed="rId16"/>
          <a:stretch>
            <a:fillRect/>
          </a:stretch>
        </p:blipFill>
        <p:spPr>
          <a:xfrm>
            <a:off x="4237749" y="10160135"/>
            <a:ext cx="2231329" cy="579170"/>
          </a:xfrm>
          <a:prstGeom prst="rect">
            <a:avLst/>
          </a:prstGeom>
        </p:spPr>
      </p:pic>
      <p:sp>
        <p:nvSpPr>
          <p:cNvPr id="34" name="Freeform 11">
            <a:extLst>
              <a:ext uri="{FF2B5EF4-FFF2-40B4-BE49-F238E27FC236}">
                <a16:creationId xmlns:a16="http://schemas.microsoft.com/office/drawing/2014/main" id="{A899A5F9-1C94-6109-9550-DBFD54A049DA}"/>
              </a:ext>
            </a:extLst>
          </p:cNvPr>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17"/>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260891" y="-411386"/>
            <a:ext cx="8159779"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FF5555"/>
            </a:solidFill>
          </p:spPr>
          <p:txBody>
            <a:bodyPr/>
            <a:lstStyle/>
            <a:p>
              <a:endParaRPr lang="en-US"/>
            </a:p>
          </p:txBody>
        </p:sp>
        <p:sp>
          <p:nvSpPr>
            <p:cNvPr id="4" name="TextBox 4"/>
            <p:cNvSpPr txBox="1"/>
            <p:nvPr/>
          </p:nvSpPr>
          <p:spPr>
            <a:xfrm>
              <a:off x="0" y="-47625"/>
              <a:ext cx="2924280" cy="1156199"/>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3035" y="8577728"/>
            <a:ext cx="2476916" cy="2055059"/>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FF5555"/>
            </a:solidFill>
          </p:spPr>
          <p:txBody>
            <a:bodyPr/>
            <a:lstStyle/>
            <a:p>
              <a:endParaRPr lang="en-US"/>
            </a:p>
          </p:txBody>
        </p:sp>
        <p:sp>
          <p:nvSpPr>
            <p:cNvPr id="7" name="TextBox 7"/>
            <p:cNvSpPr txBox="1"/>
            <p:nvPr/>
          </p:nvSpPr>
          <p:spPr>
            <a:xfrm>
              <a:off x="0" y="-47625"/>
              <a:ext cx="988945" cy="944825"/>
            </a:xfrm>
            <a:prstGeom prst="rect">
              <a:avLst/>
            </a:prstGeom>
          </p:spPr>
          <p:txBody>
            <a:bodyPr lIns="50800" tIns="50800" rIns="50800" bIns="50800" rtlCol="0" anchor="ctr"/>
            <a:lstStyle/>
            <a:p>
              <a:pPr algn="ctr">
                <a:lnSpc>
                  <a:spcPts val="1960"/>
                </a:lnSpc>
                <a:spcBef>
                  <a:spcPct val="0"/>
                </a:spcBef>
              </a:pPr>
              <a:endParaRPr/>
            </a:p>
          </p:txBody>
        </p:sp>
      </p:grpSp>
      <p:sp>
        <p:nvSpPr>
          <p:cNvPr id="12" name="Freeform 12"/>
          <p:cNvSpPr/>
          <p:nvPr/>
        </p:nvSpPr>
        <p:spPr>
          <a:xfrm>
            <a:off x="4360845" y="4081817"/>
            <a:ext cx="5018934" cy="1649975"/>
          </a:xfrm>
          <a:custGeom>
            <a:avLst/>
            <a:gdLst/>
            <a:ahLst/>
            <a:cxnLst/>
            <a:rect l="l" t="t" r="r" b="b"/>
            <a:pathLst>
              <a:path w="5018934" h="1649975">
                <a:moveTo>
                  <a:pt x="0" y="0"/>
                </a:moveTo>
                <a:lnTo>
                  <a:pt x="5018934" y="0"/>
                </a:lnTo>
                <a:lnTo>
                  <a:pt x="5018934" y="1649975"/>
                </a:lnTo>
                <a:lnTo>
                  <a:pt x="0" y="16499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4679719" y="4380638"/>
            <a:ext cx="916846" cy="1052334"/>
          </a:xfrm>
          <a:custGeom>
            <a:avLst/>
            <a:gdLst/>
            <a:ahLst/>
            <a:cxnLst/>
            <a:rect l="l" t="t" r="r" b="b"/>
            <a:pathLst>
              <a:path w="916846" h="1052334">
                <a:moveTo>
                  <a:pt x="0" y="0"/>
                </a:moveTo>
                <a:lnTo>
                  <a:pt x="916846" y="0"/>
                </a:lnTo>
                <a:lnTo>
                  <a:pt x="916846" y="1052333"/>
                </a:lnTo>
                <a:lnTo>
                  <a:pt x="0" y="10523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1297213" y="7430600"/>
            <a:ext cx="1736189" cy="2734155"/>
          </a:xfrm>
          <a:custGeom>
            <a:avLst/>
            <a:gdLst/>
            <a:ahLst/>
            <a:cxnLst/>
            <a:rect l="l" t="t" r="r" b="b"/>
            <a:pathLst>
              <a:path w="1736189" h="2734155">
                <a:moveTo>
                  <a:pt x="0" y="0"/>
                </a:moveTo>
                <a:lnTo>
                  <a:pt x="1736189" y="0"/>
                </a:lnTo>
                <a:lnTo>
                  <a:pt x="1736189" y="2734155"/>
                </a:lnTo>
                <a:lnTo>
                  <a:pt x="0" y="2734155"/>
                </a:lnTo>
                <a:lnTo>
                  <a:pt x="0" y="0"/>
                </a:lnTo>
                <a:close/>
              </a:path>
            </a:pathLst>
          </a:custGeom>
          <a:blipFill>
            <a:blip r:embed="rId6"/>
            <a:stretch>
              <a:fillRect/>
            </a:stretch>
          </a:blipFill>
        </p:spPr>
        <p:txBody>
          <a:bodyPr/>
          <a:lstStyle/>
          <a:p>
            <a:endParaRPr lang="en-US"/>
          </a:p>
        </p:txBody>
      </p:sp>
      <p:sp>
        <p:nvSpPr>
          <p:cNvPr id="15" name="Freeform 15"/>
          <p:cNvSpPr/>
          <p:nvPr/>
        </p:nvSpPr>
        <p:spPr>
          <a:xfrm>
            <a:off x="5027771" y="2417290"/>
            <a:ext cx="1353587" cy="1250376"/>
          </a:xfrm>
          <a:custGeom>
            <a:avLst/>
            <a:gdLst/>
            <a:ahLst/>
            <a:cxnLst/>
            <a:rect l="l" t="t" r="r" b="b"/>
            <a:pathLst>
              <a:path w="1353587" h="1250376">
                <a:moveTo>
                  <a:pt x="0" y="0"/>
                </a:moveTo>
                <a:lnTo>
                  <a:pt x="1353588" y="0"/>
                </a:lnTo>
                <a:lnTo>
                  <a:pt x="1353588" y="1250376"/>
                </a:lnTo>
                <a:lnTo>
                  <a:pt x="0" y="1250376"/>
                </a:lnTo>
                <a:lnTo>
                  <a:pt x="0" y="0"/>
                </a:lnTo>
                <a:close/>
              </a:path>
            </a:pathLst>
          </a:custGeom>
          <a:blipFill>
            <a:blip r:embed="rId7"/>
            <a:stretch>
              <a:fillRect/>
            </a:stretch>
          </a:blipFill>
        </p:spPr>
        <p:txBody>
          <a:bodyPr/>
          <a:lstStyle/>
          <a:p>
            <a:endParaRPr lang="en-US"/>
          </a:p>
        </p:txBody>
      </p:sp>
      <p:sp>
        <p:nvSpPr>
          <p:cNvPr id="18" name="TextBox 18"/>
          <p:cNvSpPr txBox="1"/>
          <p:nvPr/>
        </p:nvSpPr>
        <p:spPr>
          <a:xfrm>
            <a:off x="157775" y="3683321"/>
            <a:ext cx="3266119" cy="3282950"/>
          </a:xfrm>
          <a:prstGeom prst="rect">
            <a:avLst/>
          </a:prstGeom>
        </p:spPr>
        <p:txBody>
          <a:bodyPr lIns="0" tIns="0" rIns="0" bIns="0" rtlCol="0" anchor="t">
            <a:spAutoFit/>
          </a:bodyPr>
          <a:lstStyle/>
          <a:p>
            <a:pPr marL="302261" lvl="1" indent="-151130" algn="just">
              <a:lnSpc>
                <a:spcPts val="1568"/>
              </a:lnSpc>
              <a:buFont typeface="Arial"/>
              <a:buChar char="•"/>
            </a:pPr>
            <a:r>
              <a:rPr lang="fr-FR" sz="1400" dirty="0">
                <a:solidFill>
                  <a:srgbClr val="000000"/>
                </a:solidFill>
                <a:latin typeface="Arimo"/>
              </a:rPr>
              <a:t>Prépare des plats à offrir aux personnes âgées de ton église. adopte une personne âgée dans ton église, invite-la à dîner, prie pour elle, s'occupe d'elle et l'aide. </a:t>
            </a:r>
          </a:p>
          <a:p>
            <a:pPr marL="302261" lvl="1" indent="-151130" algn="just">
              <a:lnSpc>
                <a:spcPts val="1568"/>
              </a:lnSpc>
              <a:buFont typeface="Arial"/>
              <a:buChar char="•"/>
            </a:pPr>
            <a:r>
              <a:rPr lang="fr-FR" sz="1400" dirty="0">
                <a:solidFill>
                  <a:srgbClr val="000000"/>
                </a:solidFill>
                <a:latin typeface="Arimo"/>
              </a:rPr>
              <a:t>Fais un grand poster de toutes les choses que tu aimes dans ton église et demande si tu peux l'afficher sur le mur de l'église. Peut-être que d'autres personnes y ajouteront leurs idées !</a:t>
            </a:r>
          </a:p>
          <a:p>
            <a:pPr marL="302261" lvl="1" indent="-151130" algn="just">
              <a:lnSpc>
                <a:spcPts val="1568"/>
              </a:lnSpc>
              <a:buFont typeface="Arial"/>
              <a:buChar char="•"/>
            </a:pPr>
            <a:r>
              <a:rPr lang="fr-FR" sz="1400" dirty="0">
                <a:solidFill>
                  <a:srgbClr val="000000"/>
                </a:solidFill>
                <a:latin typeface="Arimo"/>
              </a:rPr>
              <a:t>Demande au pasteur ce que toi et ta famille pourriez faire pour que votre église soit un endroit encore plus heureux, où les gens se sentent accueillis et aimés. </a:t>
            </a:r>
            <a:endParaRPr lang="en-US" sz="1400" dirty="0">
              <a:solidFill>
                <a:srgbClr val="000000"/>
              </a:solidFill>
              <a:latin typeface="Arimo"/>
            </a:endParaRPr>
          </a:p>
        </p:txBody>
      </p:sp>
      <p:sp>
        <p:nvSpPr>
          <p:cNvPr id="19" name="TextBox 19"/>
          <p:cNvSpPr txBox="1"/>
          <p:nvPr/>
        </p:nvSpPr>
        <p:spPr>
          <a:xfrm>
            <a:off x="3778250" y="5848192"/>
            <a:ext cx="3438486" cy="4308872"/>
          </a:xfrm>
          <a:prstGeom prst="rect">
            <a:avLst/>
          </a:prstGeom>
        </p:spPr>
        <p:txBody>
          <a:bodyPr wrap="square" lIns="0" tIns="0" rIns="0" bIns="0" rtlCol="0" anchor="t">
            <a:spAutoFit/>
          </a:bodyPr>
          <a:lstStyle/>
          <a:p>
            <a:pPr marL="302259" lvl="1" indent="-151129" algn="just">
              <a:lnSpc>
                <a:spcPts val="1567"/>
              </a:lnSpc>
              <a:buFont typeface="Arial"/>
              <a:buChar char="•"/>
            </a:pPr>
            <a:r>
              <a:rPr lang="fr-FR" sz="1399" dirty="0">
                <a:solidFill>
                  <a:srgbClr val="000000"/>
                </a:solidFill>
                <a:latin typeface="Arimo"/>
              </a:rPr>
              <a:t>Cher Père Dieu, je te loue de nous avoir placés dans des familles, des communautés et des églises où nous pouvons prendre soin les uns des autres et partager ce que tu fais dans nos vies. </a:t>
            </a:r>
          </a:p>
          <a:p>
            <a:pPr marL="302259" lvl="1" indent="-151129" algn="just">
              <a:lnSpc>
                <a:spcPts val="1567"/>
              </a:lnSpc>
              <a:buFont typeface="Arial"/>
              <a:buChar char="•"/>
            </a:pPr>
            <a:r>
              <a:rPr lang="fr-FR" sz="1399" dirty="0">
                <a:solidFill>
                  <a:srgbClr val="000000"/>
                </a:solidFill>
                <a:latin typeface="Arimo"/>
              </a:rPr>
              <a:t>Je remercie Dieu pour l'église où nous célébrons notre culte. J'apprécie particulièrement ....</a:t>
            </a:r>
          </a:p>
          <a:p>
            <a:pPr marL="302259" lvl="1" indent="-151129" algn="just">
              <a:lnSpc>
                <a:spcPts val="1567"/>
              </a:lnSpc>
              <a:buFont typeface="Arial"/>
              <a:buChar char="•"/>
            </a:pPr>
            <a:r>
              <a:rPr lang="fr-FR" sz="1399" dirty="0">
                <a:solidFill>
                  <a:srgbClr val="000000"/>
                </a:solidFill>
                <a:latin typeface="Arimo"/>
              </a:rPr>
              <a:t>Je suis désolé(e) pour les fois où je n'ai pas voulu aller à l'église.</a:t>
            </a:r>
            <a:r>
              <a:rPr lang="en-US" sz="1399" dirty="0">
                <a:solidFill>
                  <a:srgbClr val="000000"/>
                </a:solidFill>
                <a:latin typeface="Arimo"/>
              </a:rPr>
              <a:t>.</a:t>
            </a:r>
          </a:p>
          <a:p>
            <a:pPr marL="302259" lvl="1" indent="-151129" algn="just">
              <a:lnSpc>
                <a:spcPts val="1567"/>
              </a:lnSpc>
              <a:buFont typeface="Arial"/>
              <a:buChar char="•"/>
            </a:pPr>
            <a:r>
              <a:rPr lang="fr-FR" sz="1399" dirty="0">
                <a:solidFill>
                  <a:srgbClr val="000000"/>
                </a:solidFill>
                <a:latin typeface="Arimo"/>
              </a:rPr>
              <a:t>Aide-moi à trouver des moyens d'être gentil(le) et aimable avec les personnes âgées et isolées de mon église.</a:t>
            </a:r>
          </a:p>
          <a:p>
            <a:pPr marL="302259" lvl="1" indent="-151129" algn="just">
              <a:lnSpc>
                <a:spcPts val="1567"/>
              </a:lnSpc>
              <a:buFont typeface="Arial"/>
              <a:buChar char="•"/>
            </a:pPr>
            <a:r>
              <a:rPr lang="fr-FR" sz="1399" dirty="0">
                <a:solidFill>
                  <a:srgbClr val="000000"/>
                </a:solidFill>
                <a:latin typeface="Arimo"/>
              </a:rPr>
              <a:t>Je prie pour les responsables de mon église et tous les membres. Aide-nous à être un endroit où tous ceux qui viennent peuvent faire l'expérience de ton merveilleux amour.</a:t>
            </a:r>
            <a:endParaRPr lang="en-US" sz="1399" dirty="0">
              <a:solidFill>
                <a:srgbClr val="000000"/>
              </a:solidFill>
              <a:latin typeface="Arimo"/>
            </a:endParaRPr>
          </a:p>
          <a:p>
            <a:pPr algn="just">
              <a:lnSpc>
                <a:spcPts val="1567"/>
              </a:lnSpc>
            </a:pPr>
            <a:endParaRPr lang="en-US" sz="1399" dirty="0">
              <a:solidFill>
                <a:srgbClr val="000000"/>
              </a:solidFill>
              <a:latin typeface="Arimo"/>
            </a:endParaRPr>
          </a:p>
          <a:p>
            <a:pPr algn="just">
              <a:lnSpc>
                <a:spcPts val="1567"/>
              </a:lnSpc>
              <a:spcBef>
                <a:spcPct val="0"/>
              </a:spcBef>
            </a:pPr>
            <a:endParaRPr lang="en-US" sz="1399" dirty="0">
              <a:solidFill>
                <a:srgbClr val="000000"/>
              </a:solidFill>
              <a:latin typeface="Arimo"/>
            </a:endParaRPr>
          </a:p>
        </p:txBody>
      </p:sp>
      <p:sp>
        <p:nvSpPr>
          <p:cNvPr id="21" name="TextBox 21"/>
          <p:cNvSpPr txBox="1"/>
          <p:nvPr/>
        </p:nvSpPr>
        <p:spPr>
          <a:xfrm>
            <a:off x="5704565" y="4671850"/>
            <a:ext cx="3418823" cy="338068"/>
          </a:xfrm>
          <a:prstGeom prst="rect">
            <a:avLst/>
          </a:prstGeom>
        </p:spPr>
        <p:txBody>
          <a:bodyPr lIns="0" tIns="0" rIns="0" bIns="0" rtlCol="0" anchor="t">
            <a:spAutoFit/>
          </a:bodyPr>
          <a:lstStyle/>
          <a:p>
            <a:pPr>
              <a:lnSpc>
                <a:spcPts val="2617"/>
              </a:lnSpc>
            </a:pPr>
            <a:r>
              <a:rPr lang="en-US" sz="2336" dirty="0">
                <a:solidFill>
                  <a:srgbClr val="000000"/>
                </a:solidFill>
                <a:latin typeface="Antonio Bold"/>
              </a:rPr>
              <a:t>PRIONS</a:t>
            </a:r>
          </a:p>
        </p:txBody>
      </p:sp>
      <p:pic>
        <p:nvPicPr>
          <p:cNvPr id="25" name="Picture 24"/>
          <p:cNvPicPr>
            <a:picLocks noChangeAspect="1"/>
          </p:cNvPicPr>
          <p:nvPr/>
        </p:nvPicPr>
        <p:blipFill>
          <a:blip r:embed="rId8"/>
          <a:stretch>
            <a:fillRect/>
          </a:stretch>
        </p:blipFill>
        <p:spPr>
          <a:xfrm>
            <a:off x="311111" y="2843995"/>
            <a:ext cx="3596952" cy="640135"/>
          </a:xfrm>
          <a:prstGeom prst="rect">
            <a:avLst/>
          </a:prstGeom>
        </p:spPr>
      </p:pic>
      <p:sp>
        <p:nvSpPr>
          <p:cNvPr id="17" name="TextBox 14">
            <a:extLst>
              <a:ext uri="{FF2B5EF4-FFF2-40B4-BE49-F238E27FC236}">
                <a16:creationId xmlns:a16="http://schemas.microsoft.com/office/drawing/2014/main" id="{329180DA-36BA-A6C4-FA13-99002C2C9B12}"/>
              </a:ext>
            </a:extLst>
          </p:cNvPr>
          <p:cNvSpPr txBox="1"/>
          <p:nvPr/>
        </p:nvSpPr>
        <p:spPr>
          <a:xfrm>
            <a:off x="1636966" y="810386"/>
            <a:ext cx="3849130" cy="1698580"/>
          </a:xfrm>
          <a:prstGeom prst="rect">
            <a:avLst/>
          </a:prstGeom>
        </p:spPr>
        <p:txBody>
          <a:bodyPr lIns="0" tIns="0" rIns="0" bIns="0" rtlCol="0" anchor="t">
            <a:spAutoFit/>
          </a:bodyPr>
          <a:lstStyle/>
          <a:p>
            <a:pPr>
              <a:lnSpc>
                <a:spcPts val="6644"/>
              </a:lnSpc>
            </a:pPr>
            <a:r>
              <a:rPr lang="en-US" sz="5933" dirty="0">
                <a:solidFill>
                  <a:srgbClr val="000000"/>
                </a:solidFill>
                <a:latin typeface="Antonio Bold"/>
              </a:rPr>
              <a:t>JOURS DE PRIERE</a:t>
            </a:r>
          </a:p>
        </p:txBody>
      </p:sp>
      <p:sp>
        <p:nvSpPr>
          <p:cNvPr id="22" name="TextBox 19">
            <a:extLst>
              <a:ext uri="{FF2B5EF4-FFF2-40B4-BE49-F238E27FC236}">
                <a16:creationId xmlns:a16="http://schemas.microsoft.com/office/drawing/2014/main" id="{9AC2E813-94F3-40B3-B5F3-21A7A1C8F28D}"/>
              </a:ext>
            </a:extLst>
          </p:cNvPr>
          <p:cNvSpPr txBox="1"/>
          <p:nvPr/>
        </p:nvSpPr>
        <p:spPr>
          <a:xfrm>
            <a:off x="0" y="508350"/>
            <a:ext cx="1754835" cy="2410916"/>
          </a:xfrm>
          <a:prstGeom prst="rect">
            <a:avLst/>
          </a:prstGeom>
        </p:spPr>
        <p:txBody>
          <a:bodyPr wrap="square" lIns="0" tIns="0" rIns="0" bIns="0" rtlCol="0" anchor="t">
            <a:spAutoFit/>
          </a:bodyPr>
          <a:lstStyle/>
          <a:p>
            <a:pPr algn="ctr">
              <a:lnSpc>
                <a:spcPts val="18757"/>
              </a:lnSpc>
            </a:pPr>
            <a:r>
              <a:rPr lang="en-US" sz="13398" dirty="0">
                <a:solidFill>
                  <a:srgbClr val="000000"/>
                </a:solidFill>
                <a:latin typeface="Antonio Bold"/>
              </a:rPr>
              <a:t>10</a:t>
            </a:r>
          </a:p>
        </p:txBody>
      </p:sp>
      <p:pic>
        <p:nvPicPr>
          <p:cNvPr id="23" name="Picture 22">
            <a:extLst>
              <a:ext uri="{FF2B5EF4-FFF2-40B4-BE49-F238E27FC236}">
                <a16:creationId xmlns:a16="http://schemas.microsoft.com/office/drawing/2014/main" id="{B36C963B-97F6-D9C3-0E30-92686822C568}"/>
              </a:ext>
            </a:extLst>
          </p:cNvPr>
          <p:cNvPicPr>
            <a:picLocks noChangeAspect="1"/>
          </p:cNvPicPr>
          <p:nvPr/>
        </p:nvPicPr>
        <p:blipFill>
          <a:blip r:embed="rId9"/>
          <a:stretch>
            <a:fillRect/>
          </a:stretch>
        </p:blipFill>
        <p:spPr>
          <a:xfrm>
            <a:off x="194396" y="137039"/>
            <a:ext cx="7907197" cy="506012"/>
          </a:xfrm>
          <a:prstGeom prst="rect">
            <a:avLst/>
          </a:prstGeom>
        </p:spPr>
      </p:pic>
      <p:grpSp>
        <p:nvGrpSpPr>
          <p:cNvPr id="29" name="Group 9">
            <a:extLst>
              <a:ext uri="{FF2B5EF4-FFF2-40B4-BE49-F238E27FC236}">
                <a16:creationId xmlns:a16="http://schemas.microsoft.com/office/drawing/2014/main" id="{8E77664F-E81A-1C2F-4E6D-BEB150CE7657}"/>
              </a:ext>
            </a:extLst>
          </p:cNvPr>
          <p:cNvGrpSpPr/>
          <p:nvPr/>
        </p:nvGrpSpPr>
        <p:grpSpPr>
          <a:xfrm>
            <a:off x="0" y="10142546"/>
            <a:ext cx="7647135" cy="660317"/>
            <a:chOff x="0" y="0"/>
            <a:chExt cx="2866315" cy="188953"/>
          </a:xfrm>
        </p:grpSpPr>
        <p:sp>
          <p:nvSpPr>
            <p:cNvPr id="30" name="Freeform 10">
              <a:extLst>
                <a:ext uri="{FF2B5EF4-FFF2-40B4-BE49-F238E27FC236}">
                  <a16:creationId xmlns:a16="http://schemas.microsoft.com/office/drawing/2014/main" id="{60AA0CBF-8BE7-C2BE-C191-CD0F5F6CBB22}"/>
                </a:ext>
              </a:extLst>
            </p:cNvPr>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FF5555"/>
            </a:solidFill>
          </p:spPr>
          <p:txBody>
            <a:bodyPr/>
            <a:lstStyle/>
            <a:p>
              <a:endParaRPr lang="en-US"/>
            </a:p>
          </p:txBody>
        </p:sp>
        <p:sp>
          <p:nvSpPr>
            <p:cNvPr id="31" name="TextBox 11">
              <a:extLst>
                <a:ext uri="{FF2B5EF4-FFF2-40B4-BE49-F238E27FC236}">
                  <a16:creationId xmlns:a16="http://schemas.microsoft.com/office/drawing/2014/main" id="{A6D2BE2B-2B98-7FA5-BA46-9171A1F218E9}"/>
                </a:ext>
              </a:extLst>
            </p:cNvPr>
            <p:cNvSpPr txBox="1"/>
            <p:nvPr/>
          </p:nvSpPr>
          <p:spPr>
            <a:xfrm>
              <a:off x="0" y="19050"/>
              <a:ext cx="2866315" cy="169903"/>
            </a:xfrm>
            <a:prstGeom prst="rect">
              <a:avLst/>
            </a:prstGeom>
          </p:spPr>
          <p:txBody>
            <a:bodyPr lIns="50800" tIns="50800" rIns="50800" bIns="50800" rtlCol="0" anchor="ctr"/>
            <a:lstStyle/>
            <a:p>
              <a:pPr algn="ctr">
                <a:lnSpc>
                  <a:spcPts val="1597"/>
                </a:lnSpc>
              </a:pPr>
              <a:endParaRPr/>
            </a:p>
          </p:txBody>
        </p:sp>
      </p:grpSp>
      <p:pic>
        <p:nvPicPr>
          <p:cNvPr id="32" name="Picture 31">
            <a:extLst>
              <a:ext uri="{FF2B5EF4-FFF2-40B4-BE49-F238E27FC236}">
                <a16:creationId xmlns:a16="http://schemas.microsoft.com/office/drawing/2014/main" id="{F986B518-B71C-8CAE-96EF-EE57F8FEC49E}"/>
              </a:ext>
            </a:extLst>
          </p:cNvPr>
          <p:cNvPicPr>
            <a:picLocks noChangeAspect="1"/>
          </p:cNvPicPr>
          <p:nvPr/>
        </p:nvPicPr>
        <p:blipFill>
          <a:blip r:embed="rId10"/>
          <a:stretch>
            <a:fillRect/>
          </a:stretch>
        </p:blipFill>
        <p:spPr>
          <a:xfrm>
            <a:off x="4286520" y="10160135"/>
            <a:ext cx="2182558" cy="579170"/>
          </a:xfrm>
          <a:prstGeom prst="rect">
            <a:avLst/>
          </a:prstGeom>
        </p:spPr>
      </p:pic>
      <p:sp>
        <p:nvSpPr>
          <p:cNvPr id="33" name="Freeform 11">
            <a:extLst>
              <a:ext uri="{FF2B5EF4-FFF2-40B4-BE49-F238E27FC236}">
                <a16:creationId xmlns:a16="http://schemas.microsoft.com/office/drawing/2014/main" id="{081569D8-9BEC-CC90-0D00-17104CA588E2}"/>
              </a:ext>
            </a:extLst>
          </p:cNvPr>
          <p:cNvSpPr/>
          <p:nvPr/>
        </p:nvSpPr>
        <p:spPr>
          <a:xfrm>
            <a:off x="6446207" y="9752146"/>
            <a:ext cx="731943"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11"/>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341762" y="-296385"/>
            <a:ext cx="8159779"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BAAFF6"/>
            </a:solidFill>
          </p:spPr>
          <p:txBody>
            <a:bodyPr/>
            <a:lstStyle/>
            <a:p>
              <a:endParaRPr lang="en-US"/>
            </a:p>
          </p:txBody>
        </p:sp>
        <p:sp>
          <p:nvSpPr>
            <p:cNvPr id="4" name="TextBox 4"/>
            <p:cNvSpPr txBox="1"/>
            <p:nvPr/>
          </p:nvSpPr>
          <p:spPr>
            <a:xfrm>
              <a:off x="0" y="-47625"/>
              <a:ext cx="2924280" cy="1156199"/>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2" y="8974827"/>
            <a:ext cx="2417745" cy="1717173"/>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BAAFF6"/>
            </a:solidFill>
          </p:spPr>
          <p:txBody>
            <a:bodyPr/>
            <a:lstStyle/>
            <a:p>
              <a:endParaRPr lang="en-US"/>
            </a:p>
          </p:txBody>
        </p:sp>
        <p:sp>
          <p:nvSpPr>
            <p:cNvPr id="7" name="TextBox 7"/>
            <p:cNvSpPr txBox="1"/>
            <p:nvPr/>
          </p:nvSpPr>
          <p:spPr>
            <a:xfrm>
              <a:off x="0" y="-47625"/>
              <a:ext cx="988945" cy="944825"/>
            </a:xfrm>
            <a:prstGeom prst="rect">
              <a:avLst/>
            </a:prstGeom>
          </p:spPr>
          <p:txBody>
            <a:bodyPr lIns="50800" tIns="50800" rIns="50800" bIns="50800" rtlCol="0" anchor="ctr"/>
            <a:lstStyle/>
            <a:p>
              <a:pPr algn="ctr">
                <a:lnSpc>
                  <a:spcPts val="1960"/>
                </a:lnSpc>
                <a:spcBef>
                  <a:spcPct val="0"/>
                </a:spcBef>
              </a:pPr>
              <a:endParaRPr/>
            </a:p>
          </p:txBody>
        </p:sp>
      </p:grpSp>
      <p:grpSp>
        <p:nvGrpSpPr>
          <p:cNvPr id="8" name="Group 8"/>
          <p:cNvGrpSpPr/>
          <p:nvPr/>
        </p:nvGrpSpPr>
        <p:grpSpPr>
          <a:xfrm>
            <a:off x="-1" y="10164755"/>
            <a:ext cx="7556501" cy="527245"/>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BAAFF6"/>
            </a:solidFill>
          </p:spPr>
          <p:txBody>
            <a:bodyPr/>
            <a:lstStyle/>
            <a:p>
              <a:endParaRPr lang="en-US"/>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a:p>
          </p:txBody>
        </p:sp>
      </p:grpSp>
      <p:sp>
        <p:nvSpPr>
          <p:cNvPr id="11" name="Freeform 11"/>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2"/>
            <a:stretch>
              <a:fillRect/>
            </a:stretch>
          </a:blipFill>
        </p:spPr>
        <p:txBody>
          <a:bodyPr/>
          <a:lstStyle/>
          <a:p>
            <a:endParaRPr lang="en-US"/>
          </a:p>
        </p:txBody>
      </p:sp>
      <p:sp>
        <p:nvSpPr>
          <p:cNvPr id="12" name="Freeform 12"/>
          <p:cNvSpPr/>
          <p:nvPr/>
        </p:nvSpPr>
        <p:spPr>
          <a:xfrm>
            <a:off x="1673522" y="8962612"/>
            <a:ext cx="1963564" cy="1364210"/>
          </a:xfrm>
          <a:custGeom>
            <a:avLst/>
            <a:gdLst/>
            <a:ahLst/>
            <a:cxnLst/>
            <a:rect l="l" t="t" r="r" b="b"/>
            <a:pathLst>
              <a:path w="2089993" h="1591008">
                <a:moveTo>
                  <a:pt x="0" y="0"/>
                </a:moveTo>
                <a:lnTo>
                  <a:pt x="2089993" y="0"/>
                </a:lnTo>
                <a:lnTo>
                  <a:pt x="2089993" y="1591008"/>
                </a:lnTo>
                <a:lnTo>
                  <a:pt x="0" y="15910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447606" y="9718449"/>
            <a:ext cx="1107136" cy="642139"/>
          </a:xfrm>
          <a:custGeom>
            <a:avLst/>
            <a:gdLst/>
            <a:ahLst/>
            <a:cxnLst/>
            <a:rect l="l" t="t" r="r" b="b"/>
            <a:pathLst>
              <a:path w="1107136" h="642139">
                <a:moveTo>
                  <a:pt x="0" y="0"/>
                </a:moveTo>
                <a:lnTo>
                  <a:pt x="1107136" y="0"/>
                </a:lnTo>
                <a:lnTo>
                  <a:pt x="1107136" y="642139"/>
                </a:lnTo>
                <a:lnTo>
                  <a:pt x="0" y="6421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2519960" y="-5117"/>
            <a:ext cx="4760406" cy="3173604"/>
          </a:xfrm>
          <a:custGeom>
            <a:avLst/>
            <a:gdLst/>
            <a:ahLst/>
            <a:cxnLst/>
            <a:rect l="l" t="t" r="r" b="b"/>
            <a:pathLst>
              <a:path w="4760406" h="3173604">
                <a:moveTo>
                  <a:pt x="0" y="0"/>
                </a:moveTo>
                <a:lnTo>
                  <a:pt x="4760405" y="0"/>
                </a:lnTo>
                <a:lnTo>
                  <a:pt x="4760405" y="3173604"/>
                </a:lnTo>
                <a:lnTo>
                  <a:pt x="0" y="3173604"/>
                </a:lnTo>
                <a:lnTo>
                  <a:pt x="0" y="0"/>
                </a:lnTo>
                <a:close/>
              </a:path>
            </a:pathLst>
          </a:custGeom>
          <a:blipFill>
            <a:blip r:embed="rId7"/>
            <a:stretch>
              <a:fillRect/>
            </a:stretch>
          </a:blipFill>
        </p:spPr>
        <p:txBody>
          <a:bodyPr/>
          <a:lstStyle/>
          <a:p>
            <a:endParaRPr lang="en-US"/>
          </a:p>
        </p:txBody>
      </p:sp>
      <p:sp>
        <p:nvSpPr>
          <p:cNvPr id="16" name="TextBox 16"/>
          <p:cNvSpPr txBox="1"/>
          <p:nvPr/>
        </p:nvSpPr>
        <p:spPr>
          <a:xfrm>
            <a:off x="266389" y="2972329"/>
            <a:ext cx="3418823" cy="338068"/>
          </a:xfrm>
          <a:prstGeom prst="rect">
            <a:avLst/>
          </a:prstGeom>
        </p:spPr>
        <p:txBody>
          <a:bodyPr lIns="0" tIns="0" rIns="0" bIns="0" rtlCol="0" anchor="t">
            <a:spAutoFit/>
          </a:bodyPr>
          <a:lstStyle/>
          <a:p>
            <a:pPr>
              <a:lnSpc>
                <a:spcPts val="2617"/>
              </a:lnSpc>
            </a:pPr>
            <a:r>
              <a:rPr lang="en-US" sz="2336" dirty="0">
                <a:solidFill>
                  <a:srgbClr val="000000"/>
                </a:solidFill>
                <a:latin typeface="Antonio Bold"/>
              </a:rPr>
              <a:t>JOUR 2 - RALENTISSEZ !</a:t>
            </a:r>
          </a:p>
        </p:txBody>
      </p:sp>
      <p:sp>
        <p:nvSpPr>
          <p:cNvPr id="17" name="TextBox 17"/>
          <p:cNvSpPr txBox="1"/>
          <p:nvPr/>
        </p:nvSpPr>
        <p:spPr>
          <a:xfrm>
            <a:off x="266389" y="3379516"/>
            <a:ext cx="3733800" cy="5745163"/>
          </a:xfrm>
          <a:prstGeom prst="rect">
            <a:avLst/>
          </a:prstGeom>
        </p:spPr>
        <p:txBody>
          <a:bodyPr wrap="square" lIns="0" tIns="0" rIns="0" bIns="0" rtlCol="0" anchor="t">
            <a:spAutoFit/>
          </a:bodyPr>
          <a:lstStyle/>
          <a:p>
            <a:pPr algn="just">
              <a:lnSpc>
                <a:spcPts val="1568"/>
              </a:lnSpc>
            </a:pPr>
            <a:r>
              <a:rPr lang="fr-FR" sz="1400" dirty="0">
                <a:solidFill>
                  <a:srgbClr val="000000"/>
                </a:solidFill>
                <a:latin typeface="Arimo"/>
              </a:rPr>
              <a:t>Il leur dit : "Venez avec moi. Nous irons dans un endroit tranquille pour être seuls. Là, nous nous reposerons." Ils montèrent donc seuls dans une barque et se rendirent dans un endroit où il n'y avait personne</a:t>
            </a:r>
            <a:r>
              <a:rPr lang="en-US" sz="1400" dirty="0">
                <a:solidFill>
                  <a:srgbClr val="000000"/>
                </a:solidFill>
                <a:latin typeface="Arimo"/>
              </a:rPr>
              <a:t>. (Marc 6:31-32 ICB)</a:t>
            </a:r>
          </a:p>
          <a:p>
            <a:pPr algn="just">
              <a:lnSpc>
                <a:spcPts val="1568"/>
              </a:lnSpc>
            </a:pPr>
            <a:endParaRPr lang="en-US" sz="1400" dirty="0">
              <a:solidFill>
                <a:srgbClr val="000000"/>
              </a:solidFill>
              <a:latin typeface="Arimo"/>
            </a:endParaRPr>
          </a:p>
          <a:p>
            <a:pPr algn="just">
              <a:lnSpc>
                <a:spcPts val="1568"/>
              </a:lnSpc>
            </a:pPr>
            <a:r>
              <a:rPr lang="en-US" sz="1400" dirty="0">
                <a:solidFill>
                  <a:srgbClr val="000000"/>
                </a:solidFill>
                <a:latin typeface="Arimo"/>
              </a:rPr>
              <a:t> </a:t>
            </a:r>
            <a:r>
              <a:rPr lang="fr-FR" sz="1400" dirty="0">
                <a:solidFill>
                  <a:srgbClr val="000000"/>
                </a:solidFill>
                <a:latin typeface="Arimo"/>
              </a:rPr>
              <a:t>Les disciples étaient épuisés ! Pendant de nombreux jours, ils ont marché deux par deux de village en village, parlant aux gens de Jésus et de l'histoire merveilleuse de l'amour de Dieu. Ils avaient pris soin des malades et les personnes en difficulté. Ils les écoutaient, leur demandaient ce dont ils avaient besoin et faisaient tout leur possible pour être gentils et serviables. Les disciples voulaient que tout le monde voie et ressente l'incroyable amour de Dieu, et pas seulement qu'il en entende parler. </a:t>
            </a:r>
          </a:p>
          <a:p>
            <a:pPr algn="just">
              <a:lnSpc>
                <a:spcPts val="1568"/>
              </a:lnSpc>
            </a:pPr>
            <a:endParaRPr lang="en-US" sz="1400" dirty="0">
              <a:solidFill>
                <a:srgbClr val="000000"/>
              </a:solidFill>
              <a:latin typeface="Arimo"/>
            </a:endParaRPr>
          </a:p>
          <a:p>
            <a:pPr algn="just">
              <a:lnSpc>
                <a:spcPts val="1568"/>
              </a:lnSpc>
            </a:pPr>
            <a:r>
              <a:rPr lang="fr-FR" sz="1400" dirty="0">
                <a:solidFill>
                  <a:srgbClr val="000000"/>
                </a:solidFill>
                <a:latin typeface="Arimo"/>
              </a:rPr>
              <a:t> Aujourd'hui, ils sont de nouveau tous ensemble, bavardant avec enthousiasme de tout ce qui s'est passé ! Certaines personnes avaient été impolies envers eux. Mais beaucoup de gens les avaient accueillis. Même s'ils avaient des histoires extraordinaires à raconter, Jésus voyait bien qu'ils étaient épuisés et affamés. </a:t>
            </a:r>
            <a:endParaRPr lang="en-US" sz="1400" dirty="0">
              <a:solidFill>
                <a:srgbClr val="000000"/>
              </a:solidFill>
              <a:latin typeface="Arimo"/>
            </a:endParaRPr>
          </a:p>
          <a:p>
            <a:pPr algn="just">
              <a:lnSpc>
                <a:spcPts val="1568"/>
              </a:lnSpc>
              <a:spcBef>
                <a:spcPct val="0"/>
              </a:spcBef>
            </a:pPr>
            <a:r>
              <a:rPr lang="en-US" sz="1400" dirty="0">
                <a:solidFill>
                  <a:srgbClr val="000000"/>
                </a:solidFill>
                <a:latin typeface="Arimo"/>
              </a:rPr>
              <a:t> </a:t>
            </a:r>
          </a:p>
        </p:txBody>
      </p:sp>
      <p:sp>
        <p:nvSpPr>
          <p:cNvPr id="18" name="TextBox 18"/>
          <p:cNvSpPr txBox="1"/>
          <p:nvPr/>
        </p:nvSpPr>
        <p:spPr>
          <a:xfrm>
            <a:off x="4237749" y="3460456"/>
            <a:ext cx="2940401" cy="6565900"/>
          </a:xfrm>
          <a:prstGeom prst="rect">
            <a:avLst/>
          </a:prstGeom>
        </p:spPr>
        <p:txBody>
          <a:bodyPr wrap="square" lIns="0" tIns="0" rIns="0" bIns="0" rtlCol="0" anchor="t">
            <a:spAutoFit/>
          </a:bodyPr>
          <a:lstStyle/>
          <a:p>
            <a:pPr algn="just">
              <a:lnSpc>
                <a:spcPts val="1567"/>
              </a:lnSpc>
            </a:pPr>
            <a:r>
              <a:rPr lang="fr-FR" sz="1400" dirty="0">
                <a:solidFill>
                  <a:srgbClr val="000000"/>
                </a:solidFill>
                <a:latin typeface="Arimo"/>
              </a:rPr>
              <a:t>Avant qu'ils ne pussent faire quoi que ce soit d'autre, il les avait emmenés dans un endroit tranquille pour se reposer, manger, dormir et prendre soin d'eux même. </a:t>
            </a:r>
          </a:p>
          <a:p>
            <a:pPr algn="just">
              <a:lnSpc>
                <a:spcPts val="1567"/>
              </a:lnSpc>
            </a:pPr>
            <a:endParaRPr lang="fr-FR" sz="1400" dirty="0">
              <a:solidFill>
                <a:srgbClr val="000000"/>
              </a:solidFill>
              <a:latin typeface="Arimo"/>
            </a:endParaRPr>
          </a:p>
          <a:p>
            <a:pPr algn="just">
              <a:lnSpc>
                <a:spcPts val="1567"/>
              </a:lnSpc>
            </a:pPr>
            <a:r>
              <a:rPr lang="fr-FR" sz="1399" dirty="0">
                <a:solidFill>
                  <a:srgbClr val="000000"/>
                </a:solidFill>
                <a:latin typeface="Arimo"/>
              </a:rPr>
              <a:t>Tom et Sara ont trouvé un moyen spécial de passer un moment paisible avec Jésus. Chaque soir, ils s'assoient dans un endroit tranquille. Ils lisent un verset biblique sur l'amour de Dieu et imaginent à quel point Dieu les aime. Ils pensent à trois choses qui se sont bien passées pendant la journée et remercient Dieu de les avoir aidés. </a:t>
            </a:r>
          </a:p>
          <a:p>
            <a:pPr algn="just">
              <a:lnSpc>
                <a:spcPts val="1567"/>
              </a:lnSpc>
            </a:pPr>
            <a:endParaRPr lang="en-US" sz="1399" dirty="0">
              <a:solidFill>
                <a:srgbClr val="000000"/>
              </a:solidFill>
              <a:latin typeface="Arimo"/>
            </a:endParaRPr>
          </a:p>
          <a:p>
            <a:pPr algn="just">
              <a:lnSpc>
                <a:spcPts val="1567"/>
              </a:lnSpc>
              <a:spcBef>
                <a:spcPct val="0"/>
              </a:spcBef>
            </a:pPr>
            <a:r>
              <a:rPr lang="fr-FR" sz="1399" dirty="0">
                <a:solidFill>
                  <a:srgbClr val="000000"/>
                </a:solidFill>
                <a:latin typeface="Arimo"/>
              </a:rPr>
              <a:t>Tom écrit ces trois choses dans son journal. Si quelque chose ne s'est pas passé aussi bien qu'ils l'espéraient, ils demandent à Dieu comment l'améliorer et de leur montrer ce qu'ils pourraient faire différemment la prochaine fois. Sara fait des dessins de choses qui l'émerveillent, comme une fleur ou un papillon. Le fait de penser à ces belles choses le soir et d'en parler à Jésus les aide à s'endormir en se sentant aimées, paisibles et heureuses. </a:t>
            </a:r>
            <a:endParaRPr lang="en-US" sz="1399" dirty="0">
              <a:solidFill>
                <a:srgbClr val="000000"/>
              </a:solidFill>
              <a:latin typeface="Arimo"/>
            </a:endParaRPr>
          </a:p>
        </p:txBody>
      </p:sp>
      <p:sp>
        <p:nvSpPr>
          <p:cNvPr id="20" name="TextBox 14">
            <a:extLst>
              <a:ext uri="{FF2B5EF4-FFF2-40B4-BE49-F238E27FC236}">
                <a16:creationId xmlns:a16="http://schemas.microsoft.com/office/drawing/2014/main" id="{5AAA3128-359E-7E5C-B318-F2677A1ECB19}"/>
              </a:ext>
            </a:extLst>
          </p:cNvPr>
          <p:cNvSpPr txBox="1"/>
          <p:nvPr/>
        </p:nvSpPr>
        <p:spPr>
          <a:xfrm>
            <a:off x="1636966" y="810386"/>
            <a:ext cx="3849130" cy="1698580"/>
          </a:xfrm>
          <a:prstGeom prst="rect">
            <a:avLst/>
          </a:prstGeom>
        </p:spPr>
        <p:txBody>
          <a:bodyPr lIns="0" tIns="0" rIns="0" bIns="0" rtlCol="0" anchor="t">
            <a:spAutoFit/>
          </a:bodyPr>
          <a:lstStyle/>
          <a:p>
            <a:pPr>
              <a:lnSpc>
                <a:spcPts val="6644"/>
              </a:lnSpc>
            </a:pPr>
            <a:r>
              <a:rPr lang="en-US" sz="5933" dirty="0">
                <a:solidFill>
                  <a:srgbClr val="000000"/>
                </a:solidFill>
                <a:latin typeface="Antonio Bold"/>
              </a:rPr>
              <a:t>JOURS DE PRIERE</a:t>
            </a:r>
          </a:p>
        </p:txBody>
      </p:sp>
      <p:sp>
        <p:nvSpPr>
          <p:cNvPr id="21" name="TextBox 19">
            <a:extLst>
              <a:ext uri="{FF2B5EF4-FFF2-40B4-BE49-F238E27FC236}">
                <a16:creationId xmlns:a16="http://schemas.microsoft.com/office/drawing/2014/main" id="{9E4291E8-3477-1974-8523-2B295C6DD325}"/>
              </a:ext>
            </a:extLst>
          </p:cNvPr>
          <p:cNvSpPr txBox="1"/>
          <p:nvPr/>
        </p:nvSpPr>
        <p:spPr>
          <a:xfrm>
            <a:off x="0" y="508350"/>
            <a:ext cx="1754835" cy="2410916"/>
          </a:xfrm>
          <a:prstGeom prst="rect">
            <a:avLst/>
          </a:prstGeom>
        </p:spPr>
        <p:txBody>
          <a:bodyPr wrap="square" lIns="0" tIns="0" rIns="0" bIns="0" rtlCol="0" anchor="t">
            <a:spAutoFit/>
          </a:bodyPr>
          <a:lstStyle/>
          <a:p>
            <a:pPr algn="ctr">
              <a:lnSpc>
                <a:spcPts val="18757"/>
              </a:lnSpc>
            </a:pPr>
            <a:r>
              <a:rPr lang="en-US" sz="13398" dirty="0">
                <a:solidFill>
                  <a:srgbClr val="000000"/>
                </a:solidFill>
                <a:latin typeface="Antonio Bold"/>
              </a:rPr>
              <a:t>10</a:t>
            </a:r>
          </a:p>
        </p:txBody>
      </p:sp>
      <p:pic>
        <p:nvPicPr>
          <p:cNvPr id="22" name="Picture 21">
            <a:extLst>
              <a:ext uri="{FF2B5EF4-FFF2-40B4-BE49-F238E27FC236}">
                <a16:creationId xmlns:a16="http://schemas.microsoft.com/office/drawing/2014/main" id="{046E21A6-2400-1963-F5F6-64734E31AE23}"/>
              </a:ext>
            </a:extLst>
          </p:cNvPr>
          <p:cNvPicPr>
            <a:picLocks noChangeAspect="1"/>
          </p:cNvPicPr>
          <p:nvPr/>
        </p:nvPicPr>
        <p:blipFill>
          <a:blip r:embed="rId8"/>
          <a:stretch>
            <a:fillRect/>
          </a:stretch>
        </p:blipFill>
        <p:spPr>
          <a:xfrm>
            <a:off x="194396" y="137039"/>
            <a:ext cx="7907197" cy="506012"/>
          </a:xfrm>
          <a:prstGeom prst="rect">
            <a:avLst/>
          </a:prstGeom>
        </p:spPr>
      </p:pic>
      <p:pic>
        <p:nvPicPr>
          <p:cNvPr id="25" name="Picture 24">
            <a:extLst>
              <a:ext uri="{FF2B5EF4-FFF2-40B4-BE49-F238E27FC236}">
                <a16:creationId xmlns:a16="http://schemas.microsoft.com/office/drawing/2014/main" id="{1AD4C720-7F4C-54E9-636D-C2852FC2260A}"/>
              </a:ext>
            </a:extLst>
          </p:cNvPr>
          <p:cNvPicPr>
            <a:picLocks noChangeAspect="1"/>
          </p:cNvPicPr>
          <p:nvPr/>
        </p:nvPicPr>
        <p:blipFill>
          <a:blip r:embed="rId9"/>
          <a:stretch>
            <a:fillRect/>
          </a:stretch>
        </p:blipFill>
        <p:spPr>
          <a:xfrm>
            <a:off x="4237749" y="10160135"/>
            <a:ext cx="2231329" cy="57917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341762" y="-296385"/>
            <a:ext cx="8159779"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BAAFF6"/>
            </a:solidFill>
          </p:spPr>
          <p:txBody>
            <a:bodyPr/>
            <a:lstStyle/>
            <a:p>
              <a:endParaRPr lang="en-US"/>
            </a:p>
          </p:txBody>
        </p:sp>
        <p:sp>
          <p:nvSpPr>
            <p:cNvPr id="4" name="TextBox 4"/>
            <p:cNvSpPr txBox="1"/>
            <p:nvPr/>
          </p:nvSpPr>
          <p:spPr>
            <a:xfrm>
              <a:off x="0" y="-47625"/>
              <a:ext cx="2924280" cy="1156199"/>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0" y="8974827"/>
            <a:ext cx="2417744" cy="1718573"/>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BAAFF6"/>
            </a:solidFill>
          </p:spPr>
          <p:txBody>
            <a:bodyPr/>
            <a:lstStyle/>
            <a:p>
              <a:endParaRPr lang="en-US"/>
            </a:p>
          </p:txBody>
        </p:sp>
        <p:sp>
          <p:nvSpPr>
            <p:cNvPr id="7" name="TextBox 7"/>
            <p:cNvSpPr txBox="1"/>
            <p:nvPr/>
          </p:nvSpPr>
          <p:spPr>
            <a:xfrm>
              <a:off x="0" y="-47625"/>
              <a:ext cx="988945" cy="944825"/>
            </a:xfrm>
            <a:prstGeom prst="rect">
              <a:avLst/>
            </a:prstGeom>
          </p:spPr>
          <p:txBody>
            <a:bodyPr lIns="50800" tIns="50800" rIns="50800" bIns="50800" rtlCol="0" anchor="ctr"/>
            <a:lstStyle/>
            <a:p>
              <a:pPr algn="ctr">
                <a:lnSpc>
                  <a:spcPts val="1960"/>
                </a:lnSpc>
                <a:spcBef>
                  <a:spcPct val="0"/>
                </a:spcBef>
              </a:pPr>
              <a:endParaRPr/>
            </a:p>
          </p:txBody>
        </p:sp>
      </p:grpSp>
      <p:grpSp>
        <p:nvGrpSpPr>
          <p:cNvPr id="8" name="Group 8"/>
          <p:cNvGrpSpPr/>
          <p:nvPr/>
        </p:nvGrpSpPr>
        <p:grpSpPr>
          <a:xfrm>
            <a:off x="-1" y="10164755"/>
            <a:ext cx="7556501" cy="527245"/>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BAAFF6"/>
            </a:solidFill>
          </p:spPr>
          <p:txBody>
            <a:bodyPr/>
            <a:lstStyle/>
            <a:p>
              <a:endParaRPr lang="en-US"/>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a:p>
          </p:txBody>
        </p:sp>
      </p:grpSp>
      <p:sp>
        <p:nvSpPr>
          <p:cNvPr id="11" name="Freeform 11"/>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2"/>
            <a:stretch>
              <a:fillRect/>
            </a:stretch>
          </a:blipFill>
        </p:spPr>
        <p:txBody>
          <a:bodyPr/>
          <a:lstStyle/>
          <a:p>
            <a:endParaRPr lang="en-US"/>
          </a:p>
        </p:txBody>
      </p:sp>
      <p:sp>
        <p:nvSpPr>
          <p:cNvPr id="12" name="Freeform 12"/>
          <p:cNvSpPr/>
          <p:nvPr/>
        </p:nvSpPr>
        <p:spPr>
          <a:xfrm>
            <a:off x="4299160" y="4187107"/>
            <a:ext cx="4862251" cy="1598465"/>
          </a:xfrm>
          <a:custGeom>
            <a:avLst/>
            <a:gdLst/>
            <a:ahLst/>
            <a:cxnLst/>
            <a:rect l="l" t="t" r="r" b="b"/>
            <a:pathLst>
              <a:path w="4862251" h="1598465">
                <a:moveTo>
                  <a:pt x="0" y="0"/>
                </a:moveTo>
                <a:lnTo>
                  <a:pt x="4862252" y="0"/>
                </a:lnTo>
                <a:lnTo>
                  <a:pt x="4862252" y="1598465"/>
                </a:lnTo>
                <a:lnTo>
                  <a:pt x="0" y="15984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4618839" y="4489883"/>
            <a:ext cx="916846" cy="1052334"/>
          </a:xfrm>
          <a:custGeom>
            <a:avLst/>
            <a:gdLst/>
            <a:ahLst/>
            <a:cxnLst/>
            <a:rect l="l" t="t" r="r" b="b"/>
            <a:pathLst>
              <a:path w="916846" h="1052334">
                <a:moveTo>
                  <a:pt x="0" y="0"/>
                </a:moveTo>
                <a:lnTo>
                  <a:pt x="916846" y="0"/>
                </a:lnTo>
                <a:lnTo>
                  <a:pt x="916846" y="1052334"/>
                </a:lnTo>
                <a:lnTo>
                  <a:pt x="0" y="10523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1238577" y="7832813"/>
            <a:ext cx="2319570" cy="2416219"/>
          </a:xfrm>
          <a:custGeom>
            <a:avLst/>
            <a:gdLst/>
            <a:ahLst/>
            <a:cxnLst/>
            <a:rect l="l" t="t" r="r" b="b"/>
            <a:pathLst>
              <a:path w="2319570" h="2416219">
                <a:moveTo>
                  <a:pt x="0" y="0"/>
                </a:moveTo>
                <a:lnTo>
                  <a:pt x="2319570" y="0"/>
                </a:lnTo>
                <a:lnTo>
                  <a:pt x="2319570" y="2416218"/>
                </a:lnTo>
                <a:lnTo>
                  <a:pt x="0" y="24162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4785241" y="2519886"/>
            <a:ext cx="1838648" cy="1392776"/>
          </a:xfrm>
          <a:custGeom>
            <a:avLst/>
            <a:gdLst/>
            <a:ahLst/>
            <a:cxnLst/>
            <a:rect l="l" t="t" r="r" b="b"/>
            <a:pathLst>
              <a:path w="1838648" h="1392776">
                <a:moveTo>
                  <a:pt x="0" y="0"/>
                </a:moveTo>
                <a:lnTo>
                  <a:pt x="1838648" y="0"/>
                </a:lnTo>
                <a:lnTo>
                  <a:pt x="1838648" y="1392776"/>
                </a:lnTo>
                <a:lnTo>
                  <a:pt x="0" y="1392776"/>
                </a:lnTo>
                <a:lnTo>
                  <a:pt x="0" y="0"/>
                </a:lnTo>
                <a:close/>
              </a:path>
            </a:pathLst>
          </a:custGeom>
          <a:blipFill>
            <a:blip r:embed="rId9"/>
            <a:stretch>
              <a:fillRect/>
            </a:stretch>
          </a:blipFill>
        </p:spPr>
        <p:txBody>
          <a:bodyPr/>
          <a:lstStyle/>
          <a:p>
            <a:endParaRPr lang="en-US"/>
          </a:p>
        </p:txBody>
      </p:sp>
      <p:sp>
        <p:nvSpPr>
          <p:cNvPr id="16" name="Freeform 16"/>
          <p:cNvSpPr/>
          <p:nvPr/>
        </p:nvSpPr>
        <p:spPr>
          <a:xfrm>
            <a:off x="4211577" y="3683559"/>
            <a:ext cx="3062023" cy="229103"/>
          </a:xfrm>
          <a:custGeom>
            <a:avLst/>
            <a:gdLst/>
            <a:ahLst/>
            <a:cxnLst/>
            <a:rect l="l" t="t" r="r" b="b"/>
            <a:pathLst>
              <a:path w="3062023" h="229103">
                <a:moveTo>
                  <a:pt x="0" y="0"/>
                </a:moveTo>
                <a:lnTo>
                  <a:pt x="3062023" y="0"/>
                </a:lnTo>
                <a:lnTo>
                  <a:pt x="3062023" y="229103"/>
                </a:lnTo>
                <a:lnTo>
                  <a:pt x="0" y="229103"/>
                </a:lnTo>
                <a:lnTo>
                  <a:pt x="0" y="0"/>
                </a:lnTo>
                <a:close/>
              </a:path>
            </a:pathLst>
          </a:custGeom>
          <a:blipFill>
            <a:blip r:embed="rId10"/>
            <a:stretch>
              <a:fillRect b="-102149"/>
            </a:stretch>
          </a:blipFill>
        </p:spPr>
        <p:txBody>
          <a:bodyPr/>
          <a:lstStyle/>
          <a:p>
            <a:endParaRPr lang="en-US"/>
          </a:p>
        </p:txBody>
      </p:sp>
      <p:sp>
        <p:nvSpPr>
          <p:cNvPr id="19" name="TextBox 19"/>
          <p:cNvSpPr txBox="1"/>
          <p:nvPr/>
        </p:nvSpPr>
        <p:spPr>
          <a:xfrm>
            <a:off x="343001" y="3610573"/>
            <a:ext cx="3266119" cy="4719241"/>
          </a:xfrm>
          <a:prstGeom prst="rect">
            <a:avLst/>
          </a:prstGeom>
        </p:spPr>
        <p:txBody>
          <a:bodyPr lIns="0" tIns="0" rIns="0" bIns="0" rtlCol="0" anchor="t">
            <a:spAutoFit/>
          </a:bodyPr>
          <a:lstStyle/>
          <a:p>
            <a:pPr marL="302261" lvl="1" indent="-151130" algn="just">
              <a:lnSpc>
                <a:spcPts val="1568"/>
              </a:lnSpc>
              <a:buFont typeface="Arial"/>
              <a:buChar char="•"/>
            </a:pPr>
            <a:r>
              <a:rPr lang="fr-FR" sz="1400" dirty="0">
                <a:solidFill>
                  <a:srgbClr val="000000"/>
                </a:solidFill>
                <a:latin typeface="Arimo"/>
              </a:rPr>
              <a:t>Imagine que tu te trouves sur la plage avec Jésus et les disciples, en train de se reposer après une période bien remplie. Que penses-tu qu'il va faire pour les aider à se reposer ?</a:t>
            </a:r>
          </a:p>
          <a:p>
            <a:pPr marL="302261" lvl="1" indent="-151130" algn="just">
              <a:lnSpc>
                <a:spcPts val="1568"/>
              </a:lnSpc>
              <a:buFont typeface="Arial"/>
              <a:buChar char="•"/>
            </a:pPr>
            <a:r>
              <a:rPr lang="fr-FR" sz="1400" dirty="0">
                <a:solidFill>
                  <a:srgbClr val="000000"/>
                </a:solidFill>
                <a:latin typeface="Arimo"/>
              </a:rPr>
              <a:t>Fais une liste de versets bibliques sur l'amour de Dieu. Écris chacun d'entre eux sur une carte séparée. décore-les et choisis-en une chaque jour pour la lire et y réfléchir. </a:t>
            </a:r>
          </a:p>
          <a:p>
            <a:pPr marL="302261" lvl="1" indent="-151130" algn="just">
              <a:lnSpc>
                <a:spcPts val="1568"/>
              </a:lnSpc>
              <a:buFont typeface="Arial"/>
              <a:buChar char="•"/>
            </a:pPr>
            <a:r>
              <a:rPr lang="fr-FR" sz="1400" dirty="0">
                <a:solidFill>
                  <a:srgbClr val="000000"/>
                </a:solidFill>
                <a:latin typeface="Arimo"/>
              </a:rPr>
              <a:t>Interrogez-vous mutuellement sur trois choses qui se sont bien passées chaque jour. Remerciez Dieu pour la façon dont il vous aide à apprendre et à devenir sages et gentils.</a:t>
            </a:r>
          </a:p>
          <a:p>
            <a:pPr marL="302261" lvl="1" indent="-151130" algn="just">
              <a:lnSpc>
                <a:spcPts val="1568"/>
              </a:lnSpc>
              <a:buFont typeface="Arial"/>
              <a:buChar char="•"/>
            </a:pPr>
            <a:r>
              <a:rPr lang="fr-FR" sz="1400" dirty="0">
                <a:solidFill>
                  <a:srgbClr val="000000"/>
                </a:solidFill>
                <a:latin typeface="Arimo"/>
              </a:rPr>
              <a:t>Lorsque quelque chose de difficile ou de triste s'est produit, réconforte la personne et dis-lui combien tu te soucies d'elle. Elle a juste besoin que tu l'écoutes et que tu sois gentil</a:t>
            </a:r>
            <a:r>
              <a:rPr lang="en-US" sz="1400" dirty="0">
                <a:solidFill>
                  <a:srgbClr val="000000"/>
                </a:solidFill>
                <a:latin typeface="Arimo"/>
              </a:rPr>
              <a:t>. </a:t>
            </a:r>
          </a:p>
          <a:p>
            <a:pPr algn="just">
              <a:lnSpc>
                <a:spcPts val="1568"/>
              </a:lnSpc>
            </a:pPr>
            <a:r>
              <a:rPr lang="en-US" sz="1400" dirty="0">
                <a:solidFill>
                  <a:srgbClr val="000000"/>
                </a:solidFill>
                <a:latin typeface="Arimo"/>
              </a:rPr>
              <a:t> </a:t>
            </a:r>
          </a:p>
          <a:p>
            <a:pPr algn="just">
              <a:lnSpc>
                <a:spcPts val="1568"/>
              </a:lnSpc>
            </a:pPr>
            <a:r>
              <a:rPr lang="en-US" sz="1400" dirty="0">
                <a:solidFill>
                  <a:srgbClr val="000000"/>
                </a:solidFill>
                <a:latin typeface="Arimo"/>
              </a:rPr>
              <a:t> </a:t>
            </a:r>
          </a:p>
          <a:p>
            <a:pPr algn="just">
              <a:lnSpc>
                <a:spcPts val="1568"/>
              </a:lnSpc>
              <a:spcBef>
                <a:spcPct val="0"/>
              </a:spcBef>
            </a:pPr>
            <a:r>
              <a:rPr lang="en-US" sz="1400" dirty="0">
                <a:solidFill>
                  <a:srgbClr val="000000"/>
                </a:solidFill>
                <a:latin typeface="Arimo"/>
              </a:rPr>
              <a:t> </a:t>
            </a:r>
          </a:p>
        </p:txBody>
      </p:sp>
      <p:sp>
        <p:nvSpPr>
          <p:cNvPr id="20" name="TextBox 20"/>
          <p:cNvSpPr txBox="1"/>
          <p:nvPr/>
        </p:nvSpPr>
        <p:spPr>
          <a:xfrm>
            <a:off x="3795072" y="5914321"/>
            <a:ext cx="3354691" cy="3898503"/>
          </a:xfrm>
          <a:prstGeom prst="rect">
            <a:avLst/>
          </a:prstGeom>
        </p:spPr>
        <p:txBody>
          <a:bodyPr wrap="square" lIns="0" tIns="0" rIns="0" bIns="0" rtlCol="0" anchor="t">
            <a:spAutoFit/>
          </a:bodyPr>
          <a:lstStyle/>
          <a:p>
            <a:pPr marL="302259" lvl="1" indent="-151129" algn="just">
              <a:lnSpc>
                <a:spcPts val="1567"/>
              </a:lnSpc>
              <a:buFont typeface="Arial"/>
              <a:buChar char="•"/>
            </a:pPr>
            <a:r>
              <a:rPr lang="fr-FR" sz="1399" dirty="0">
                <a:solidFill>
                  <a:srgbClr val="000000"/>
                </a:solidFill>
                <a:latin typeface="Arimo"/>
              </a:rPr>
              <a:t>Cher Père Dieu, je te loue de m'avoir invité(e) à passer des moments de tranquillité avec toi.</a:t>
            </a:r>
          </a:p>
          <a:p>
            <a:pPr marL="302259" lvl="1" indent="-151129" algn="just">
              <a:lnSpc>
                <a:spcPts val="1567"/>
              </a:lnSpc>
              <a:buFont typeface="Arial"/>
              <a:buChar char="•"/>
            </a:pPr>
            <a:r>
              <a:rPr lang="fr-FR" sz="1399" dirty="0">
                <a:solidFill>
                  <a:srgbClr val="000000"/>
                </a:solidFill>
                <a:latin typeface="Arimo"/>
              </a:rPr>
              <a:t>Je te remercie Dieu pour les différentes façons dont je peux passer du temps tranquille avec toi.</a:t>
            </a:r>
            <a:r>
              <a:rPr lang="en-US" sz="1399" dirty="0">
                <a:solidFill>
                  <a:srgbClr val="000000"/>
                </a:solidFill>
                <a:latin typeface="Arimo"/>
              </a:rPr>
              <a:t>.</a:t>
            </a:r>
          </a:p>
          <a:p>
            <a:pPr marL="302259" lvl="1" indent="-151129" algn="just">
              <a:lnSpc>
                <a:spcPts val="1567"/>
              </a:lnSpc>
              <a:buFont typeface="Arial"/>
              <a:buChar char="•"/>
            </a:pPr>
            <a:r>
              <a:rPr lang="fr-FR" sz="1399" dirty="0">
                <a:solidFill>
                  <a:srgbClr val="000000"/>
                </a:solidFill>
                <a:latin typeface="Arimo"/>
              </a:rPr>
              <a:t>Je suis désolé(e) Dieu pour les fois où je ne t'ai pas mis en premier.</a:t>
            </a:r>
          </a:p>
          <a:p>
            <a:pPr marL="302259" lvl="1" indent="-151129" algn="just">
              <a:lnSpc>
                <a:spcPts val="1567"/>
              </a:lnSpc>
              <a:buFont typeface="Arial"/>
              <a:buChar char="•"/>
            </a:pPr>
            <a:r>
              <a:rPr lang="fr-FR" sz="1399" dirty="0">
                <a:solidFill>
                  <a:srgbClr val="000000"/>
                </a:solidFill>
                <a:latin typeface="Arimo"/>
              </a:rPr>
              <a:t>S'il te plaît, aide-moi à ralentir, à t'écouter et à faire l'expérience de ton amour pour moi.</a:t>
            </a:r>
            <a:endParaRPr lang="en-US" sz="1399" dirty="0">
              <a:solidFill>
                <a:srgbClr val="000000"/>
              </a:solidFill>
              <a:latin typeface="Arimo"/>
            </a:endParaRPr>
          </a:p>
          <a:p>
            <a:pPr marL="302259" lvl="1" indent="-151129" algn="just">
              <a:lnSpc>
                <a:spcPts val="1567"/>
              </a:lnSpc>
              <a:buFont typeface="Arial"/>
              <a:buChar char="•"/>
            </a:pPr>
            <a:r>
              <a:rPr lang="fr-FR" sz="1399" dirty="0">
                <a:solidFill>
                  <a:srgbClr val="000000"/>
                </a:solidFill>
                <a:latin typeface="Arimo"/>
              </a:rPr>
              <a:t>Je prie pour toutes les personnes qui se sentent fatiguées parce qu'elles s'occupent des autres. Aide-les à ralentir et à se reposer, afin qu'elles puissent faire l'expérience de l'amour que tu leur portes.</a:t>
            </a:r>
            <a:endParaRPr lang="en-US" sz="1399" dirty="0">
              <a:solidFill>
                <a:srgbClr val="000000"/>
              </a:solidFill>
              <a:latin typeface="Arimo"/>
            </a:endParaRPr>
          </a:p>
          <a:p>
            <a:pPr algn="just">
              <a:lnSpc>
                <a:spcPts val="1567"/>
              </a:lnSpc>
            </a:pPr>
            <a:endParaRPr lang="en-US" sz="1399" dirty="0">
              <a:solidFill>
                <a:srgbClr val="000000"/>
              </a:solidFill>
              <a:latin typeface="Arimo"/>
            </a:endParaRPr>
          </a:p>
          <a:p>
            <a:pPr algn="just">
              <a:lnSpc>
                <a:spcPts val="1567"/>
              </a:lnSpc>
              <a:spcBef>
                <a:spcPct val="0"/>
              </a:spcBef>
            </a:pPr>
            <a:endParaRPr lang="en-US" sz="1399" dirty="0">
              <a:solidFill>
                <a:srgbClr val="000000"/>
              </a:solidFill>
              <a:latin typeface="Arimo"/>
            </a:endParaRPr>
          </a:p>
        </p:txBody>
      </p:sp>
      <p:sp>
        <p:nvSpPr>
          <p:cNvPr id="22" name="TextBox 22"/>
          <p:cNvSpPr txBox="1"/>
          <p:nvPr/>
        </p:nvSpPr>
        <p:spPr>
          <a:xfrm>
            <a:off x="5742588" y="4851779"/>
            <a:ext cx="3418823" cy="338068"/>
          </a:xfrm>
          <a:prstGeom prst="rect">
            <a:avLst/>
          </a:prstGeom>
        </p:spPr>
        <p:txBody>
          <a:bodyPr lIns="0" tIns="0" rIns="0" bIns="0" rtlCol="0" anchor="t">
            <a:spAutoFit/>
          </a:bodyPr>
          <a:lstStyle/>
          <a:p>
            <a:pPr>
              <a:lnSpc>
                <a:spcPts val="2617"/>
              </a:lnSpc>
            </a:pPr>
            <a:r>
              <a:rPr lang="en-US" sz="2336" dirty="0">
                <a:solidFill>
                  <a:srgbClr val="000000"/>
                </a:solidFill>
                <a:latin typeface="Antonio Bold"/>
              </a:rPr>
              <a:t>PRIONS</a:t>
            </a:r>
          </a:p>
        </p:txBody>
      </p:sp>
      <p:pic>
        <p:nvPicPr>
          <p:cNvPr id="26" name="Picture 25"/>
          <p:cNvPicPr>
            <a:picLocks noChangeAspect="1"/>
          </p:cNvPicPr>
          <p:nvPr/>
        </p:nvPicPr>
        <p:blipFill>
          <a:blip r:embed="rId11"/>
          <a:stretch>
            <a:fillRect/>
          </a:stretch>
        </p:blipFill>
        <p:spPr>
          <a:xfrm>
            <a:off x="420678" y="2898477"/>
            <a:ext cx="3596952" cy="634039"/>
          </a:xfrm>
          <a:prstGeom prst="rect">
            <a:avLst/>
          </a:prstGeom>
        </p:spPr>
      </p:pic>
      <p:sp>
        <p:nvSpPr>
          <p:cNvPr id="18" name="TextBox 14">
            <a:extLst>
              <a:ext uri="{FF2B5EF4-FFF2-40B4-BE49-F238E27FC236}">
                <a16:creationId xmlns:a16="http://schemas.microsoft.com/office/drawing/2014/main" id="{5550ECEA-E971-81D6-9F36-AE690DF8E9BC}"/>
              </a:ext>
            </a:extLst>
          </p:cNvPr>
          <p:cNvSpPr txBox="1"/>
          <p:nvPr/>
        </p:nvSpPr>
        <p:spPr>
          <a:xfrm>
            <a:off x="1636966" y="810386"/>
            <a:ext cx="3849130" cy="1698580"/>
          </a:xfrm>
          <a:prstGeom prst="rect">
            <a:avLst/>
          </a:prstGeom>
        </p:spPr>
        <p:txBody>
          <a:bodyPr lIns="0" tIns="0" rIns="0" bIns="0" rtlCol="0" anchor="t">
            <a:spAutoFit/>
          </a:bodyPr>
          <a:lstStyle/>
          <a:p>
            <a:pPr>
              <a:lnSpc>
                <a:spcPts val="6644"/>
              </a:lnSpc>
            </a:pPr>
            <a:r>
              <a:rPr lang="en-US" sz="5933" dirty="0">
                <a:solidFill>
                  <a:srgbClr val="000000"/>
                </a:solidFill>
                <a:latin typeface="Antonio Bold"/>
              </a:rPr>
              <a:t>JOURS DE PRIERE</a:t>
            </a:r>
          </a:p>
        </p:txBody>
      </p:sp>
      <p:sp>
        <p:nvSpPr>
          <p:cNvPr id="23" name="TextBox 19">
            <a:extLst>
              <a:ext uri="{FF2B5EF4-FFF2-40B4-BE49-F238E27FC236}">
                <a16:creationId xmlns:a16="http://schemas.microsoft.com/office/drawing/2014/main" id="{45B2DE4E-6F7C-F639-E336-454F69C5BE6D}"/>
              </a:ext>
            </a:extLst>
          </p:cNvPr>
          <p:cNvSpPr txBox="1"/>
          <p:nvPr/>
        </p:nvSpPr>
        <p:spPr>
          <a:xfrm>
            <a:off x="0" y="508350"/>
            <a:ext cx="1754835" cy="2410916"/>
          </a:xfrm>
          <a:prstGeom prst="rect">
            <a:avLst/>
          </a:prstGeom>
        </p:spPr>
        <p:txBody>
          <a:bodyPr wrap="square" lIns="0" tIns="0" rIns="0" bIns="0" rtlCol="0" anchor="t">
            <a:spAutoFit/>
          </a:bodyPr>
          <a:lstStyle/>
          <a:p>
            <a:pPr algn="ctr">
              <a:lnSpc>
                <a:spcPts val="18757"/>
              </a:lnSpc>
            </a:pPr>
            <a:r>
              <a:rPr lang="en-US" sz="13398" dirty="0">
                <a:solidFill>
                  <a:srgbClr val="000000"/>
                </a:solidFill>
                <a:latin typeface="Antonio Bold"/>
              </a:rPr>
              <a:t>10</a:t>
            </a:r>
          </a:p>
        </p:txBody>
      </p:sp>
      <p:pic>
        <p:nvPicPr>
          <p:cNvPr id="24" name="Picture 23">
            <a:extLst>
              <a:ext uri="{FF2B5EF4-FFF2-40B4-BE49-F238E27FC236}">
                <a16:creationId xmlns:a16="http://schemas.microsoft.com/office/drawing/2014/main" id="{584442F0-A066-2930-6F4D-35A5D3F6F201}"/>
              </a:ext>
            </a:extLst>
          </p:cNvPr>
          <p:cNvPicPr>
            <a:picLocks noChangeAspect="1"/>
          </p:cNvPicPr>
          <p:nvPr/>
        </p:nvPicPr>
        <p:blipFill>
          <a:blip r:embed="rId12"/>
          <a:stretch>
            <a:fillRect/>
          </a:stretch>
        </p:blipFill>
        <p:spPr>
          <a:xfrm>
            <a:off x="194396" y="137039"/>
            <a:ext cx="7907197" cy="506012"/>
          </a:xfrm>
          <a:prstGeom prst="rect">
            <a:avLst/>
          </a:prstGeom>
        </p:spPr>
      </p:pic>
      <p:pic>
        <p:nvPicPr>
          <p:cNvPr id="25" name="Picture 24">
            <a:extLst>
              <a:ext uri="{FF2B5EF4-FFF2-40B4-BE49-F238E27FC236}">
                <a16:creationId xmlns:a16="http://schemas.microsoft.com/office/drawing/2014/main" id="{76410A85-F821-EF0A-0FCF-93EBFC8F21F4}"/>
              </a:ext>
            </a:extLst>
          </p:cNvPr>
          <p:cNvPicPr>
            <a:picLocks noChangeAspect="1"/>
          </p:cNvPicPr>
          <p:nvPr/>
        </p:nvPicPr>
        <p:blipFill>
          <a:blip r:embed="rId13"/>
          <a:stretch>
            <a:fillRect/>
          </a:stretch>
        </p:blipFill>
        <p:spPr>
          <a:xfrm>
            <a:off x="4237749" y="10160135"/>
            <a:ext cx="2231329" cy="57917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341762" y="-296385"/>
            <a:ext cx="8159779"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8DBEB0"/>
            </a:solidFill>
          </p:spPr>
          <p:txBody>
            <a:bodyPr/>
            <a:lstStyle/>
            <a:p>
              <a:endParaRPr lang="en-US"/>
            </a:p>
          </p:txBody>
        </p:sp>
        <p:sp>
          <p:nvSpPr>
            <p:cNvPr id="4" name="TextBox 4"/>
            <p:cNvSpPr txBox="1"/>
            <p:nvPr/>
          </p:nvSpPr>
          <p:spPr>
            <a:xfrm>
              <a:off x="0" y="-47625"/>
              <a:ext cx="2924280" cy="1156199"/>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5463" y="8241033"/>
            <a:ext cx="2759506" cy="2452367"/>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8DBEB0"/>
            </a:solidFill>
          </p:spPr>
          <p:txBody>
            <a:bodyPr/>
            <a:lstStyle/>
            <a:p>
              <a:endParaRPr lang="en-US"/>
            </a:p>
          </p:txBody>
        </p:sp>
        <p:sp>
          <p:nvSpPr>
            <p:cNvPr id="7" name="TextBox 7"/>
            <p:cNvSpPr txBox="1"/>
            <p:nvPr/>
          </p:nvSpPr>
          <p:spPr>
            <a:xfrm>
              <a:off x="0" y="-47625"/>
              <a:ext cx="988945" cy="944825"/>
            </a:xfrm>
            <a:prstGeom prst="rect">
              <a:avLst/>
            </a:prstGeom>
          </p:spPr>
          <p:txBody>
            <a:bodyPr lIns="50800" tIns="50800" rIns="50800" bIns="50800" rtlCol="0" anchor="ctr"/>
            <a:lstStyle/>
            <a:p>
              <a:pPr algn="ctr">
                <a:lnSpc>
                  <a:spcPts val="1960"/>
                </a:lnSpc>
                <a:spcBef>
                  <a:spcPct val="0"/>
                </a:spcBef>
              </a:pPr>
              <a:endParaRPr/>
            </a:p>
          </p:txBody>
        </p:sp>
      </p:grpSp>
      <p:grpSp>
        <p:nvGrpSpPr>
          <p:cNvPr id="8" name="Group 8"/>
          <p:cNvGrpSpPr/>
          <p:nvPr/>
        </p:nvGrpSpPr>
        <p:grpSpPr>
          <a:xfrm>
            <a:off x="-5463" y="10164755"/>
            <a:ext cx="7561963" cy="527245"/>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8DBEB0"/>
            </a:solidFill>
          </p:spPr>
          <p:txBody>
            <a:bodyPr/>
            <a:lstStyle/>
            <a:p>
              <a:endParaRPr lang="en-US"/>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a:p>
          </p:txBody>
        </p:sp>
      </p:grpSp>
      <p:sp>
        <p:nvSpPr>
          <p:cNvPr id="11" name="Freeform 11"/>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2"/>
            <a:stretch>
              <a:fillRect/>
            </a:stretch>
          </a:blipFill>
        </p:spPr>
        <p:txBody>
          <a:bodyPr/>
          <a:lstStyle/>
          <a:p>
            <a:endParaRPr lang="en-US"/>
          </a:p>
        </p:txBody>
      </p:sp>
      <p:sp>
        <p:nvSpPr>
          <p:cNvPr id="12" name="Freeform 12"/>
          <p:cNvSpPr/>
          <p:nvPr/>
        </p:nvSpPr>
        <p:spPr>
          <a:xfrm>
            <a:off x="877417" y="8491941"/>
            <a:ext cx="2418887" cy="1717410"/>
          </a:xfrm>
          <a:custGeom>
            <a:avLst/>
            <a:gdLst/>
            <a:ahLst/>
            <a:cxnLst/>
            <a:rect l="l" t="t" r="r" b="b"/>
            <a:pathLst>
              <a:path w="2418887" h="1717410">
                <a:moveTo>
                  <a:pt x="0" y="0"/>
                </a:moveTo>
                <a:lnTo>
                  <a:pt x="2418887" y="0"/>
                </a:lnTo>
                <a:lnTo>
                  <a:pt x="2418887" y="1717409"/>
                </a:lnTo>
                <a:lnTo>
                  <a:pt x="0" y="17174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2109587" y="239176"/>
            <a:ext cx="5772740" cy="3853304"/>
          </a:xfrm>
          <a:custGeom>
            <a:avLst/>
            <a:gdLst/>
            <a:ahLst/>
            <a:cxnLst/>
            <a:rect l="l" t="t" r="r" b="b"/>
            <a:pathLst>
              <a:path w="5772740" h="3853304">
                <a:moveTo>
                  <a:pt x="0" y="0"/>
                </a:moveTo>
                <a:lnTo>
                  <a:pt x="5772740" y="0"/>
                </a:lnTo>
                <a:lnTo>
                  <a:pt x="5772740" y="3853304"/>
                </a:lnTo>
                <a:lnTo>
                  <a:pt x="0" y="3853304"/>
                </a:lnTo>
                <a:lnTo>
                  <a:pt x="0" y="0"/>
                </a:lnTo>
                <a:close/>
              </a:path>
            </a:pathLst>
          </a:custGeom>
          <a:blipFill>
            <a:blip r:embed="rId5"/>
            <a:stretch>
              <a:fillRect/>
            </a:stretch>
          </a:blipFill>
        </p:spPr>
        <p:txBody>
          <a:bodyPr/>
          <a:lstStyle/>
          <a:p>
            <a:endParaRPr lang="en-US"/>
          </a:p>
        </p:txBody>
      </p:sp>
      <p:sp>
        <p:nvSpPr>
          <p:cNvPr id="15" name="TextBox 15"/>
          <p:cNvSpPr txBox="1"/>
          <p:nvPr/>
        </p:nvSpPr>
        <p:spPr>
          <a:xfrm>
            <a:off x="407829" y="3052003"/>
            <a:ext cx="3695748" cy="666849"/>
          </a:xfrm>
          <a:prstGeom prst="rect">
            <a:avLst/>
          </a:prstGeom>
        </p:spPr>
        <p:txBody>
          <a:bodyPr wrap="square" lIns="0" tIns="0" rIns="0" bIns="0" rtlCol="0" anchor="t">
            <a:spAutoFit/>
          </a:bodyPr>
          <a:lstStyle/>
          <a:p>
            <a:pPr>
              <a:lnSpc>
                <a:spcPts val="2617"/>
              </a:lnSpc>
            </a:pPr>
            <a:r>
              <a:rPr lang="fr-FR" sz="2336" dirty="0">
                <a:solidFill>
                  <a:srgbClr val="000000"/>
                </a:solidFill>
                <a:latin typeface="Antonio Bold"/>
              </a:rPr>
              <a:t>JOUR 3 - ÊTRE TRANQUILLE AVEC DIEU</a:t>
            </a:r>
            <a:endParaRPr lang="en-US" sz="2336" dirty="0">
              <a:solidFill>
                <a:srgbClr val="000000"/>
              </a:solidFill>
              <a:latin typeface="Antonio Bold"/>
            </a:endParaRPr>
          </a:p>
        </p:txBody>
      </p:sp>
      <p:sp>
        <p:nvSpPr>
          <p:cNvPr id="16" name="TextBox 16"/>
          <p:cNvSpPr txBox="1"/>
          <p:nvPr/>
        </p:nvSpPr>
        <p:spPr>
          <a:xfrm>
            <a:off x="407829" y="3973925"/>
            <a:ext cx="3436999" cy="4514056"/>
          </a:xfrm>
          <a:prstGeom prst="rect">
            <a:avLst/>
          </a:prstGeom>
        </p:spPr>
        <p:txBody>
          <a:bodyPr lIns="0" tIns="0" rIns="0" bIns="0" rtlCol="0" anchor="t">
            <a:spAutoFit/>
          </a:bodyPr>
          <a:lstStyle/>
          <a:p>
            <a:pPr algn="just">
              <a:lnSpc>
                <a:spcPts val="1568"/>
              </a:lnSpc>
            </a:pPr>
            <a:r>
              <a:rPr lang="fr-FR" sz="1400" dirty="0">
                <a:solidFill>
                  <a:srgbClr val="000000"/>
                </a:solidFill>
                <a:latin typeface="Arimo"/>
              </a:rPr>
              <a:t>Dieu dit : "Restez tranquilles et sachez que je suis Dieu".</a:t>
            </a:r>
            <a:r>
              <a:rPr lang="en-US" sz="1400" dirty="0">
                <a:solidFill>
                  <a:srgbClr val="000000"/>
                </a:solidFill>
                <a:latin typeface="Arimo"/>
              </a:rPr>
              <a:t>(</a:t>
            </a:r>
            <a:r>
              <a:rPr lang="en-US" sz="1400" dirty="0" err="1">
                <a:solidFill>
                  <a:srgbClr val="000000"/>
                </a:solidFill>
                <a:latin typeface="Arimo"/>
              </a:rPr>
              <a:t>Psaume</a:t>
            </a:r>
            <a:r>
              <a:rPr lang="en-US" sz="1400" dirty="0">
                <a:solidFill>
                  <a:srgbClr val="000000"/>
                </a:solidFill>
                <a:latin typeface="Arimo"/>
              </a:rPr>
              <a:t> 46:10, ICB) </a:t>
            </a:r>
          </a:p>
          <a:p>
            <a:pPr algn="just">
              <a:lnSpc>
                <a:spcPts val="1568"/>
              </a:lnSpc>
            </a:pPr>
            <a:endParaRPr lang="en-US" sz="1400" dirty="0">
              <a:solidFill>
                <a:srgbClr val="000000"/>
              </a:solidFill>
              <a:latin typeface="Arimo"/>
            </a:endParaRPr>
          </a:p>
          <a:p>
            <a:pPr algn="just">
              <a:lnSpc>
                <a:spcPts val="1568"/>
              </a:lnSpc>
            </a:pPr>
            <a:r>
              <a:rPr lang="fr-FR" sz="1400" dirty="0">
                <a:solidFill>
                  <a:srgbClr val="000000"/>
                </a:solidFill>
                <a:latin typeface="Arimo"/>
              </a:rPr>
              <a:t>La maman de Luka travaillait dans le jardin pendant qu'il jouait. Soudain, il remarqua qu'elle s'était assise sur une chaise. Elle sourit paisiblement et respire profondément. Luka l'observe attentivement... Est-ce qu'elle va bien ? Peut-être était-elle simplement fatiguée ? </a:t>
            </a:r>
          </a:p>
          <a:p>
            <a:pPr algn="just">
              <a:lnSpc>
                <a:spcPts val="1568"/>
              </a:lnSpc>
            </a:pPr>
            <a:endParaRPr lang="en-US" sz="1400" dirty="0">
              <a:solidFill>
                <a:srgbClr val="000000"/>
              </a:solidFill>
              <a:latin typeface="Arimo"/>
            </a:endParaRPr>
          </a:p>
          <a:p>
            <a:pPr algn="just">
              <a:lnSpc>
                <a:spcPts val="1568"/>
              </a:lnSpc>
            </a:pPr>
            <a:r>
              <a:rPr lang="fr-FR" sz="1400" dirty="0">
                <a:solidFill>
                  <a:srgbClr val="000000"/>
                </a:solidFill>
                <a:latin typeface="Arimo"/>
              </a:rPr>
              <a:t>Elle regarda autour d'elle, puis pencha la tête comme si elle écoutait. Elle frotta un peu de lavande dans sa main, puis elle prit une grande inspiration et remua le nez en sentant le parfum sur ses doigts. Elle se lécha lentement les lèvres, entoura son corps de ses bras et se fit un gros câlin ! "Maman, qu'est-ce que tu fais ? Qu'est-ce que tu fais ? Luka s'esclaffe.</a:t>
            </a:r>
            <a:endParaRPr lang="en-US" sz="1400" dirty="0">
              <a:solidFill>
                <a:srgbClr val="000000"/>
              </a:solidFill>
              <a:latin typeface="Arimo"/>
            </a:endParaRPr>
          </a:p>
          <a:p>
            <a:pPr algn="just">
              <a:lnSpc>
                <a:spcPts val="1568"/>
              </a:lnSpc>
            </a:pPr>
            <a:r>
              <a:rPr lang="en-US" sz="1400" dirty="0">
                <a:solidFill>
                  <a:srgbClr val="000000"/>
                </a:solidFill>
                <a:latin typeface="Arimo"/>
              </a:rPr>
              <a:t> </a:t>
            </a:r>
          </a:p>
          <a:p>
            <a:pPr algn="just">
              <a:lnSpc>
                <a:spcPts val="1568"/>
              </a:lnSpc>
              <a:spcBef>
                <a:spcPct val="0"/>
              </a:spcBef>
            </a:pPr>
            <a:endParaRPr lang="en-US" sz="1400" dirty="0">
              <a:solidFill>
                <a:srgbClr val="000000"/>
              </a:solidFill>
              <a:latin typeface="Arimo"/>
            </a:endParaRPr>
          </a:p>
        </p:txBody>
      </p:sp>
      <p:sp>
        <p:nvSpPr>
          <p:cNvPr id="17" name="TextBox 17"/>
          <p:cNvSpPr txBox="1"/>
          <p:nvPr/>
        </p:nvSpPr>
        <p:spPr>
          <a:xfrm>
            <a:off x="4199580" y="3973925"/>
            <a:ext cx="2984131" cy="5334794"/>
          </a:xfrm>
          <a:prstGeom prst="rect">
            <a:avLst/>
          </a:prstGeom>
        </p:spPr>
        <p:txBody>
          <a:bodyPr lIns="0" tIns="0" rIns="0" bIns="0" rtlCol="0" anchor="t">
            <a:spAutoFit/>
          </a:bodyPr>
          <a:lstStyle/>
          <a:p>
            <a:pPr algn="just">
              <a:lnSpc>
                <a:spcPts val="1567"/>
              </a:lnSpc>
            </a:pPr>
            <a:r>
              <a:rPr lang="fr-FR" sz="1399" dirty="0">
                <a:solidFill>
                  <a:srgbClr val="000000"/>
                </a:solidFill>
                <a:latin typeface="Arimo"/>
              </a:rPr>
              <a:t>"Je suis tranquille et je pense à Dieu", explique-t-elle. "J'aime m'asseoir et penser à l'amour qu'Il me porte ! Puis je regarde autour de moi pour voir les choses merveilleuses qu'Il a faites. J'écoute tranquillement le bruit du vent et des oiseaux, qui me rappellent l'amour de Dieu. Puis je touche une feuille ou une fleur qu'Il a créée, pour en sentir la texture et en respirer le parfum. J'aime goûter ce qu'Il a fait, et je peux encore sentir le goût de la fraise que je viens de cueillir. Et puis je me fais un gros câlin de Dieu, parce que s'il était ici avec moi, je sais qu'il me ferait un câlin !</a:t>
            </a:r>
          </a:p>
          <a:p>
            <a:pPr algn="just">
              <a:lnSpc>
                <a:spcPts val="1567"/>
              </a:lnSpc>
            </a:pPr>
            <a:endParaRPr lang="en-US" sz="1399" dirty="0">
              <a:solidFill>
                <a:srgbClr val="000000"/>
              </a:solidFill>
              <a:latin typeface="Arimo"/>
            </a:endParaRPr>
          </a:p>
          <a:p>
            <a:pPr algn="just">
              <a:lnSpc>
                <a:spcPts val="1567"/>
              </a:lnSpc>
            </a:pPr>
            <a:r>
              <a:rPr lang="fr-FR" sz="1399" dirty="0">
                <a:solidFill>
                  <a:srgbClr val="000000"/>
                </a:solidFill>
                <a:latin typeface="Arimo"/>
              </a:rPr>
              <a:t>Wow !" dit Luka, "Est-ce que je peux aussi être tranquille avec Dieu ?" "Oui, tu peux toujours te rappeler que Dieu est près de toi. C'est une chose merveilleuse à faire !" Luka sourit ! C'était bon de savoir que Dieu était toujours avec lui de diverses manières !</a:t>
            </a:r>
            <a:endParaRPr lang="en-US" sz="1399" dirty="0">
              <a:solidFill>
                <a:srgbClr val="000000"/>
              </a:solidFill>
              <a:latin typeface="Arimo"/>
            </a:endParaRPr>
          </a:p>
        </p:txBody>
      </p:sp>
      <p:sp>
        <p:nvSpPr>
          <p:cNvPr id="19" name="TextBox 14">
            <a:extLst>
              <a:ext uri="{FF2B5EF4-FFF2-40B4-BE49-F238E27FC236}">
                <a16:creationId xmlns:a16="http://schemas.microsoft.com/office/drawing/2014/main" id="{8E5B0B61-8483-730E-8CA8-0C1B821DED48}"/>
              </a:ext>
            </a:extLst>
          </p:cNvPr>
          <p:cNvSpPr txBox="1"/>
          <p:nvPr/>
        </p:nvSpPr>
        <p:spPr>
          <a:xfrm>
            <a:off x="1636966" y="810386"/>
            <a:ext cx="3849130" cy="1698580"/>
          </a:xfrm>
          <a:prstGeom prst="rect">
            <a:avLst/>
          </a:prstGeom>
        </p:spPr>
        <p:txBody>
          <a:bodyPr lIns="0" tIns="0" rIns="0" bIns="0" rtlCol="0" anchor="t">
            <a:spAutoFit/>
          </a:bodyPr>
          <a:lstStyle/>
          <a:p>
            <a:pPr>
              <a:lnSpc>
                <a:spcPts val="6644"/>
              </a:lnSpc>
            </a:pPr>
            <a:r>
              <a:rPr lang="en-US" sz="5933" dirty="0">
                <a:solidFill>
                  <a:srgbClr val="000000"/>
                </a:solidFill>
                <a:latin typeface="Antonio Bold"/>
              </a:rPr>
              <a:t>JOURS DE PRIERE</a:t>
            </a:r>
          </a:p>
        </p:txBody>
      </p:sp>
      <p:sp>
        <p:nvSpPr>
          <p:cNvPr id="20" name="TextBox 19">
            <a:extLst>
              <a:ext uri="{FF2B5EF4-FFF2-40B4-BE49-F238E27FC236}">
                <a16:creationId xmlns:a16="http://schemas.microsoft.com/office/drawing/2014/main" id="{F6885E3E-CDEA-0368-43BE-732DA33D6C49}"/>
              </a:ext>
            </a:extLst>
          </p:cNvPr>
          <p:cNvSpPr txBox="1"/>
          <p:nvPr/>
        </p:nvSpPr>
        <p:spPr>
          <a:xfrm>
            <a:off x="0" y="508350"/>
            <a:ext cx="1754835" cy="2410916"/>
          </a:xfrm>
          <a:prstGeom prst="rect">
            <a:avLst/>
          </a:prstGeom>
        </p:spPr>
        <p:txBody>
          <a:bodyPr wrap="square" lIns="0" tIns="0" rIns="0" bIns="0" rtlCol="0" anchor="t">
            <a:spAutoFit/>
          </a:bodyPr>
          <a:lstStyle/>
          <a:p>
            <a:pPr algn="ctr">
              <a:lnSpc>
                <a:spcPts val="18757"/>
              </a:lnSpc>
            </a:pPr>
            <a:r>
              <a:rPr lang="en-US" sz="13398" dirty="0">
                <a:solidFill>
                  <a:srgbClr val="000000"/>
                </a:solidFill>
                <a:latin typeface="Antonio Bold"/>
              </a:rPr>
              <a:t>10</a:t>
            </a:r>
          </a:p>
        </p:txBody>
      </p:sp>
      <p:pic>
        <p:nvPicPr>
          <p:cNvPr id="21" name="Picture 20">
            <a:extLst>
              <a:ext uri="{FF2B5EF4-FFF2-40B4-BE49-F238E27FC236}">
                <a16:creationId xmlns:a16="http://schemas.microsoft.com/office/drawing/2014/main" id="{AF8412BF-4A98-6E3F-450D-9A01795150D1}"/>
              </a:ext>
            </a:extLst>
          </p:cNvPr>
          <p:cNvPicPr>
            <a:picLocks noChangeAspect="1"/>
          </p:cNvPicPr>
          <p:nvPr/>
        </p:nvPicPr>
        <p:blipFill>
          <a:blip r:embed="rId6"/>
          <a:stretch>
            <a:fillRect/>
          </a:stretch>
        </p:blipFill>
        <p:spPr>
          <a:xfrm>
            <a:off x="194396" y="137039"/>
            <a:ext cx="7907197" cy="506012"/>
          </a:xfrm>
          <a:prstGeom prst="rect">
            <a:avLst/>
          </a:prstGeom>
        </p:spPr>
      </p:pic>
      <p:pic>
        <p:nvPicPr>
          <p:cNvPr id="24" name="Picture 23">
            <a:extLst>
              <a:ext uri="{FF2B5EF4-FFF2-40B4-BE49-F238E27FC236}">
                <a16:creationId xmlns:a16="http://schemas.microsoft.com/office/drawing/2014/main" id="{4BF8B3CB-64C3-A087-52BB-3214267DCC03}"/>
              </a:ext>
            </a:extLst>
          </p:cNvPr>
          <p:cNvPicPr>
            <a:picLocks noChangeAspect="1"/>
          </p:cNvPicPr>
          <p:nvPr/>
        </p:nvPicPr>
        <p:blipFill>
          <a:blip r:embed="rId7"/>
          <a:stretch>
            <a:fillRect/>
          </a:stretch>
        </p:blipFill>
        <p:spPr>
          <a:xfrm>
            <a:off x="4237749" y="10160135"/>
            <a:ext cx="2231329" cy="57917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341762" y="-296385"/>
            <a:ext cx="8159779"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8DBEB0"/>
            </a:solidFill>
          </p:spPr>
          <p:txBody>
            <a:bodyPr/>
            <a:lstStyle/>
            <a:p>
              <a:endParaRPr lang="en-US"/>
            </a:p>
          </p:txBody>
        </p:sp>
        <p:sp>
          <p:nvSpPr>
            <p:cNvPr id="4" name="TextBox 4"/>
            <p:cNvSpPr txBox="1"/>
            <p:nvPr/>
          </p:nvSpPr>
          <p:spPr>
            <a:xfrm>
              <a:off x="0" y="-47625"/>
              <a:ext cx="2924280" cy="1156199"/>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0" y="8807090"/>
            <a:ext cx="2371336" cy="1932215"/>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8DBEB0"/>
            </a:solidFill>
          </p:spPr>
          <p:txBody>
            <a:bodyPr/>
            <a:lstStyle/>
            <a:p>
              <a:endParaRPr lang="en-US"/>
            </a:p>
          </p:txBody>
        </p:sp>
        <p:sp>
          <p:nvSpPr>
            <p:cNvPr id="7" name="TextBox 7"/>
            <p:cNvSpPr txBox="1"/>
            <p:nvPr/>
          </p:nvSpPr>
          <p:spPr>
            <a:xfrm>
              <a:off x="0" y="-47625"/>
              <a:ext cx="988945" cy="944825"/>
            </a:xfrm>
            <a:prstGeom prst="rect">
              <a:avLst/>
            </a:prstGeom>
          </p:spPr>
          <p:txBody>
            <a:bodyPr lIns="50800" tIns="50800" rIns="50800" bIns="50800" rtlCol="0" anchor="ctr"/>
            <a:lstStyle/>
            <a:p>
              <a:pPr algn="ctr">
                <a:lnSpc>
                  <a:spcPts val="1960"/>
                </a:lnSpc>
                <a:spcBef>
                  <a:spcPct val="0"/>
                </a:spcBef>
              </a:pPr>
              <a:endParaRPr/>
            </a:p>
          </p:txBody>
        </p:sp>
      </p:grpSp>
      <p:sp>
        <p:nvSpPr>
          <p:cNvPr id="12" name="Freeform 12"/>
          <p:cNvSpPr/>
          <p:nvPr/>
        </p:nvSpPr>
        <p:spPr>
          <a:xfrm>
            <a:off x="4280023" y="3943125"/>
            <a:ext cx="4675762" cy="1537157"/>
          </a:xfrm>
          <a:custGeom>
            <a:avLst/>
            <a:gdLst/>
            <a:ahLst/>
            <a:cxnLst/>
            <a:rect l="l" t="t" r="r" b="b"/>
            <a:pathLst>
              <a:path w="4675762" h="1537157">
                <a:moveTo>
                  <a:pt x="0" y="0"/>
                </a:moveTo>
                <a:lnTo>
                  <a:pt x="4675762" y="0"/>
                </a:lnTo>
                <a:lnTo>
                  <a:pt x="4675762" y="1537157"/>
                </a:lnTo>
                <a:lnTo>
                  <a:pt x="0" y="15371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4725780" y="4185537"/>
            <a:ext cx="916846" cy="1052334"/>
          </a:xfrm>
          <a:custGeom>
            <a:avLst/>
            <a:gdLst/>
            <a:ahLst/>
            <a:cxnLst/>
            <a:rect l="l" t="t" r="r" b="b"/>
            <a:pathLst>
              <a:path w="916846" h="1052334">
                <a:moveTo>
                  <a:pt x="0" y="0"/>
                </a:moveTo>
                <a:lnTo>
                  <a:pt x="916846" y="0"/>
                </a:lnTo>
                <a:lnTo>
                  <a:pt x="916846" y="1052333"/>
                </a:lnTo>
                <a:lnTo>
                  <a:pt x="0" y="10523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4725780" y="2371368"/>
            <a:ext cx="1574450" cy="1342219"/>
          </a:xfrm>
          <a:custGeom>
            <a:avLst/>
            <a:gdLst/>
            <a:ahLst/>
            <a:cxnLst/>
            <a:rect l="l" t="t" r="r" b="b"/>
            <a:pathLst>
              <a:path w="1574450" h="1342219">
                <a:moveTo>
                  <a:pt x="0" y="0"/>
                </a:moveTo>
                <a:lnTo>
                  <a:pt x="1574450" y="0"/>
                </a:lnTo>
                <a:lnTo>
                  <a:pt x="1574450" y="1342219"/>
                </a:lnTo>
                <a:lnTo>
                  <a:pt x="0" y="1342219"/>
                </a:lnTo>
                <a:lnTo>
                  <a:pt x="0" y="0"/>
                </a:lnTo>
                <a:close/>
              </a:path>
            </a:pathLst>
          </a:custGeom>
          <a:blipFill>
            <a:blip r:embed="rId6"/>
            <a:stretch>
              <a:fillRect/>
            </a:stretch>
          </a:blipFill>
        </p:spPr>
        <p:txBody>
          <a:bodyPr/>
          <a:lstStyle/>
          <a:p>
            <a:endParaRPr lang="en-US"/>
          </a:p>
        </p:txBody>
      </p:sp>
      <p:sp>
        <p:nvSpPr>
          <p:cNvPr id="16" name="Freeform 16"/>
          <p:cNvSpPr/>
          <p:nvPr/>
        </p:nvSpPr>
        <p:spPr>
          <a:xfrm>
            <a:off x="1688233" y="7317040"/>
            <a:ext cx="1914013" cy="1665191"/>
          </a:xfrm>
          <a:custGeom>
            <a:avLst/>
            <a:gdLst/>
            <a:ahLst/>
            <a:cxnLst/>
            <a:rect l="l" t="t" r="r" b="b"/>
            <a:pathLst>
              <a:path w="1914013" h="1665191">
                <a:moveTo>
                  <a:pt x="0" y="0"/>
                </a:moveTo>
                <a:lnTo>
                  <a:pt x="1914013" y="0"/>
                </a:lnTo>
                <a:lnTo>
                  <a:pt x="1914013" y="1665191"/>
                </a:lnTo>
                <a:lnTo>
                  <a:pt x="0" y="1665191"/>
                </a:lnTo>
                <a:lnTo>
                  <a:pt x="0" y="0"/>
                </a:lnTo>
                <a:close/>
              </a:path>
            </a:pathLst>
          </a:custGeom>
          <a:blipFill>
            <a:blip r:embed="rId7"/>
            <a:stretch>
              <a:fillRect/>
            </a:stretch>
          </a:blipFill>
        </p:spPr>
        <p:txBody>
          <a:bodyPr/>
          <a:lstStyle/>
          <a:p>
            <a:endParaRPr lang="en-US"/>
          </a:p>
        </p:txBody>
      </p:sp>
      <p:sp>
        <p:nvSpPr>
          <p:cNvPr id="17" name="Freeform 17"/>
          <p:cNvSpPr/>
          <p:nvPr/>
        </p:nvSpPr>
        <p:spPr>
          <a:xfrm>
            <a:off x="169406" y="7567370"/>
            <a:ext cx="1072016" cy="1242917"/>
          </a:xfrm>
          <a:custGeom>
            <a:avLst/>
            <a:gdLst/>
            <a:ahLst/>
            <a:cxnLst/>
            <a:rect l="l" t="t" r="r" b="b"/>
            <a:pathLst>
              <a:path w="1072016" h="1242917">
                <a:moveTo>
                  <a:pt x="0" y="0"/>
                </a:moveTo>
                <a:lnTo>
                  <a:pt x="1072016" y="0"/>
                </a:lnTo>
                <a:lnTo>
                  <a:pt x="1072016" y="1242917"/>
                </a:lnTo>
                <a:lnTo>
                  <a:pt x="0" y="124291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0" name="TextBox 20"/>
          <p:cNvSpPr txBox="1"/>
          <p:nvPr/>
        </p:nvSpPr>
        <p:spPr>
          <a:xfrm>
            <a:off x="169406" y="3504506"/>
            <a:ext cx="3266119" cy="4103688"/>
          </a:xfrm>
          <a:prstGeom prst="rect">
            <a:avLst/>
          </a:prstGeom>
        </p:spPr>
        <p:txBody>
          <a:bodyPr lIns="0" tIns="0" rIns="0" bIns="0" rtlCol="0" anchor="t">
            <a:spAutoFit/>
          </a:bodyPr>
          <a:lstStyle/>
          <a:p>
            <a:pPr marL="302261" lvl="1" indent="-151130" algn="just">
              <a:lnSpc>
                <a:spcPts val="1568"/>
              </a:lnSpc>
              <a:buFont typeface="Arial"/>
              <a:buChar char="•"/>
            </a:pPr>
            <a:r>
              <a:rPr lang="fr-FR" sz="1400" dirty="0">
                <a:solidFill>
                  <a:srgbClr val="000000"/>
                </a:solidFill>
                <a:latin typeface="Arimo"/>
              </a:rPr>
              <a:t>Cite 5 choses que Dieu a créées et que tu peux voir. En quoi t'émerveillent-elles ?</a:t>
            </a:r>
          </a:p>
          <a:p>
            <a:pPr marL="302261" lvl="1" indent="-151130" algn="just">
              <a:lnSpc>
                <a:spcPts val="1568"/>
              </a:lnSpc>
              <a:buFont typeface="Arial"/>
              <a:buChar char="•"/>
            </a:pPr>
            <a:r>
              <a:rPr lang="fr-FR" sz="1400" dirty="0">
                <a:solidFill>
                  <a:srgbClr val="000000"/>
                </a:solidFill>
                <a:latin typeface="Arimo"/>
              </a:rPr>
              <a:t>Cite 5 choses que tu peux entendre. Que te disent-elles sur l'amour de Dieu pour toi ?</a:t>
            </a:r>
          </a:p>
          <a:p>
            <a:pPr marL="302261" lvl="1" indent="-151130" algn="just">
              <a:lnSpc>
                <a:spcPts val="1568"/>
              </a:lnSpc>
              <a:buFont typeface="Arial"/>
              <a:buChar char="•"/>
            </a:pPr>
            <a:r>
              <a:rPr lang="fr-FR" sz="1400" dirty="0">
                <a:solidFill>
                  <a:srgbClr val="000000"/>
                </a:solidFill>
                <a:latin typeface="Arimo"/>
              </a:rPr>
              <a:t>Trouve 5 textures différentes à toucher. Tu as des ongles, une peau et des poils sur ton propre corps ! Louons Dieu pour son grand sens du détail ! </a:t>
            </a:r>
          </a:p>
          <a:p>
            <a:pPr marL="302261" lvl="1" indent="-151130" algn="just">
              <a:lnSpc>
                <a:spcPts val="1568"/>
              </a:lnSpc>
              <a:buFont typeface="Arial"/>
              <a:buChar char="•"/>
            </a:pPr>
            <a:r>
              <a:rPr lang="fr-FR" sz="1400" dirty="0">
                <a:solidFill>
                  <a:srgbClr val="000000"/>
                </a:solidFill>
                <a:latin typeface="Arimo"/>
              </a:rPr>
              <a:t>Sens quelque chose que Dieu a créé - des fruits, des fleurs, des légumes, des herbes... Peux-tu sentir le parfum de son amour pour toi ?</a:t>
            </a:r>
          </a:p>
          <a:p>
            <a:pPr marL="302261" lvl="1" indent="-151130" algn="just">
              <a:lnSpc>
                <a:spcPts val="1568"/>
              </a:lnSpc>
              <a:buFont typeface="Arial"/>
              <a:buChar char="•"/>
            </a:pPr>
            <a:r>
              <a:rPr lang="fr-FR" sz="1400" dirty="0">
                <a:solidFill>
                  <a:srgbClr val="000000"/>
                </a:solidFill>
                <a:latin typeface="Arimo"/>
              </a:rPr>
              <a:t>Fais-toi un gros câlin de la part de Dieu et rappelle-toi combien il t'aime !</a:t>
            </a:r>
            <a:endParaRPr lang="en-US" sz="1400" dirty="0">
              <a:solidFill>
                <a:srgbClr val="000000"/>
              </a:solidFill>
              <a:latin typeface="Arimo"/>
            </a:endParaRPr>
          </a:p>
          <a:p>
            <a:pPr algn="just">
              <a:lnSpc>
                <a:spcPts val="1568"/>
              </a:lnSpc>
            </a:pPr>
            <a:r>
              <a:rPr lang="en-US" sz="1400" dirty="0">
                <a:solidFill>
                  <a:srgbClr val="000000"/>
                </a:solidFill>
                <a:latin typeface="Arimo"/>
              </a:rPr>
              <a:t> </a:t>
            </a:r>
          </a:p>
          <a:p>
            <a:pPr algn="just">
              <a:lnSpc>
                <a:spcPts val="1568"/>
              </a:lnSpc>
            </a:pPr>
            <a:r>
              <a:rPr lang="en-US" sz="1400" dirty="0">
                <a:solidFill>
                  <a:srgbClr val="000000"/>
                </a:solidFill>
                <a:latin typeface="Arimo"/>
              </a:rPr>
              <a:t> </a:t>
            </a:r>
          </a:p>
          <a:p>
            <a:pPr algn="just">
              <a:lnSpc>
                <a:spcPts val="1568"/>
              </a:lnSpc>
              <a:spcBef>
                <a:spcPct val="0"/>
              </a:spcBef>
            </a:pPr>
            <a:r>
              <a:rPr lang="en-US" sz="1400" dirty="0">
                <a:solidFill>
                  <a:srgbClr val="000000"/>
                </a:solidFill>
                <a:latin typeface="Arimo"/>
              </a:rPr>
              <a:t> </a:t>
            </a:r>
          </a:p>
        </p:txBody>
      </p:sp>
      <p:sp>
        <p:nvSpPr>
          <p:cNvPr id="21" name="TextBox 21"/>
          <p:cNvSpPr txBox="1"/>
          <p:nvPr/>
        </p:nvSpPr>
        <p:spPr>
          <a:xfrm>
            <a:off x="3759666" y="5585127"/>
            <a:ext cx="3455213" cy="4719241"/>
          </a:xfrm>
          <a:prstGeom prst="rect">
            <a:avLst/>
          </a:prstGeom>
        </p:spPr>
        <p:txBody>
          <a:bodyPr wrap="square" lIns="0" tIns="0" rIns="0" bIns="0" rtlCol="0" anchor="t">
            <a:spAutoFit/>
          </a:bodyPr>
          <a:lstStyle/>
          <a:p>
            <a:pPr marL="302259" lvl="1" indent="-151129" algn="just">
              <a:lnSpc>
                <a:spcPts val="1567"/>
              </a:lnSpc>
              <a:buFont typeface="Arial"/>
              <a:buChar char="•"/>
            </a:pPr>
            <a:r>
              <a:rPr lang="fr-FR" sz="1399" dirty="0">
                <a:solidFill>
                  <a:srgbClr val="000000"/>
                </a:solidFill>
                <a:latin typeface="Arimo"/>
              </a:rPr>
              <a:t>Cher Père Dieu, je te remercie d'avoir rempli le monde de tant de choses à explorer et de m'aider à apprécier ta créativité et ton amour. </a:t>
            </a:r>
          </a:p>
          <a:p>
            <a:pPr marL="302259" lvl="1" indent="-151129" algn="just">
              <a:lnSpc>
                <a:spcPts val="1567"/>
              </a:lnSpc>
              <a:buFont typeface="Arial"/>
              <a:buChar char="•"/>
            </a:pPr>
            <a:r>
              <a:rPr lang="fr-FR" sz="1399" dirty="0">
                <a:solidFill>
                  <a:srgbClr val="000000"/>
                </a:solidFill>
                <a:latin typeface="Arimo"/>
              </a:rPr>
              <a:t>Merci Dieu de m'avoir créé(e) avec tous mes différents sens, de m'avoir donné de si belles façons d'expérimenter ce monde étonnant. </a:t>
            </a:r>
          </a:p>
          <a:p>
            <a:pPr marL="302259" lvl="1" indent="-151129" algn="just">
              <a:lnSpc>
                <a:spcPts val="1567"/>
              </a:lnSpc>
              <a:buFont typeface="Arial"/>
              <a:buChar char="•"/>
            </a:pPr>
            <a:r>
              <a:rPr lang="fr-FR" sz="1399" dirty="0">
                <a:solidFill>
                  <a:srgbClr val="000000"/>
                </a:solidFill>
                <a:latin typeface="Arimo"/>
              </a:rPr>
              <a:t>Je suis désolé(e) Dieu, d'être passé(e) si souvent devant Ta merveilleuse création et Ton amour, sans m'arrêter et sans prendre le temps de les apprécier.</a:t>
            </a:r>
          </a:p>
          <a:p>
            <a:pPr marL="302259" lvl="1" indent="-151129" algn="just">
              <a:lnSpc>
                <a:spcPts val="1567"/>
              </a:lnSpc>
              <a:buFont typeface="Arial"/>
              <a:buChar char="•"/>
            </a:pPr>
            <a:r>
              <a:rPr lang="fr-FR" sz="1399" dirty="0">
                <a:solidFill>
                  <a:srgbClr val="000000"/>
                </a:solidFill>
                <a:latin typeface="Arimo"/>
              </a:rPr>
              <a:t>S'il te plaît, montre, à ma famille et à moi, différentes façons de faire une pause, d'être tranquille et de faire l'expérience de ton amour, de ta paix, de ta joie et de ton émerveillement.</a:t>
            </a:r>
          </a:p>
          <a:p>
            <a:pPr marL="302259" lvl="1" indent="-151129" algn="just">
              <a:lnSpc>
                <a:spcPts val="1567"/>
              </a:lnSpc>
              <a:buFont typeface="Arial"/>
              <a:buChar char="•"/>
            </a:pPr>
            <a:r>
              <a:rPr lang="fr-FR" sz="1399" dirty="0">
                <a:solidFill>
                  <a:srgbClr val="000000"/>
                </a:solidFill>
                <a:latin typeface="Arimo"/>
              </a:rPr>
              <a:t>Je prie pour toutes les personnes qui se sentent accablées, tristes et inquiètes. Aide-les à comprendre l'importance de ralentir. </a:t>
            </a:r>
            <a:endParaRPr lang="en-US" sz="1399" dirty="0">
              <a:solidFill>
                <a:srgbClr val="000000"/>
              </a:solidFill>
              <a:latin typeface="Arimo"/>
            </a:endParaRPr>
          </a:p>
          <a:p>
            <a:pPr algn="just">
              <a:lnSpc>
                <a:spcPts val="1567"/>
              </a:lnSpc>
            </a:pPr>
            <a:endParaRPr lang="en-US" sz="1399" dirty="0">
              <a:solidFill>
                <a:srgbClr val="000000"/>
              </a:solidFill>
              <a:latin typeface="Arimo"/>
            </a:endParaRPr>
          </a:p>
          <a:p>
            <a:pPr algn="just">
              <a:lnSpc>
                <a:spcPts val="1567"/>
              </a:lnSpc>
              <a:spcBef>
                <a:spcPct val="0"/>
              </a:spcBef>
            </a:pPr>
            <a:endParaRPr lang="en-US" sz="1399" dirty="0">
              <a:solidFill>
                <a:srgbClr val="000000"/>
              </a:solidFill>
              <a:latin typeface="Arimo"/>
            </a:endParaRPr>
          </a:p>
        </p:txBody>
      </p:sp>
      <p:sp>
        <p:nvSpPr>
          <p:cNvPr id="23" name="TextBox 23"/>
          <p:cNvSpPr txBox="1"/>
          <p:nvPr/>
        </p:nvSpPr>
        <p:spPr>
          <a:xfrm>
            <a:off x="5850588" y="4547432"/>
            <a:ext cx="3418823" cy="338068"/>
          </a:xfrm>
          <a:prstGeom prst="rect">
            <a:avLst/>
          </a:prstGeom>
        </p:spPr>
        <p:txBody>
          <a:bodyPr lIns="0" tIns="0" rIns="0" bIns="0" rtlCol="0" anchor="t">
            <a:spAutoFit/>
          </a:bodyPr>
          <a:lstStyle/>
          <a:p>
            <a:pPr>
              <a:lnSpc>
                <a:spcPts val="2617"/>
              </a:lnSpc>
            </a:pPr>
            <a:r>
              <a:rPr lang="en-US" sz="2336" dirty="0">
                <a:solidFill>
                  <a:srgbClr val="000000"/>
                </a:solidFill>
                <a:latin typeface="Antonio Bold"/>
              </a:rPr>
              <a:t>PRIONS</a:t>
            </a:r>
          </a:p>
        </p:txBody>
      </p:sp>
      <p:pic>
        <p:nvPicPr>
          <p:cNvPr id="27" name="Picture 26"/>
          <p:cNvPicPr>
            <a:picLocks noChangeAspect="1"/>
          </p:cNvPicPr>
          <p:nvPr/>
        </p:nvPicPr>
        <p:blipFill>
          <a:blip r:embed="rId10"/>
          <a:stretch>
            <a:fillRect/>
          </a:stretch>
        </p:blipFill>
        <p:spPr>
          <a:xfrm>
            <a:off x="241097" y="2857036"/>
            <a:ext cx="3596952" cy="634039"/>
          </a:xfrm>
          <a:prstGeom prst="rect">
            <a:avLst/>
          </a:prstGeom>
        </p:spPr>
      </p:pic>
      <p:sp>
        <p:nvSpPr>
          <p:cNvPr id="19" name="TextBox 14">
            <a:extLst>
              <a:ext uri="{FF2B5EF4-FFF2-40B4-BE49-F238E27FC236}">
                <a16:creationId xmlns:a16="http://schemas.microsoft.com/office/drawing/2014/main" id="{96375AD1-95D7-3D95-E7B8-584A7C3A1510}"/>
              </a:ext>
            </a:extLst>
          </p:cNvPr>
          <p:cNvSpPr txBox="1"/>
          <p:nvPr/>
        </p:nvSpPr>
        <p:spPr>
          <a:xfrm>
            <a:off x="1636966" y="810386"/>
            <a:ext cx="3849130" cy="1698580"/>
          </a:xfrm>
          <a:prstGeom prst="rect">
            <a:avLst/>
          </a:prstGeom>
        </p:spPr>
        <p:txBody>
          <a:bodyPr lIns="0" tIns="0" rIns="0" bIns="0" rtlCol="0" anchor="t">
            <a:spAutoFit/>
          </a:bodyPr>
          <a:lstStyle/>
          <a:p>
            <a:pPr>
              <a:lnSpc>
                <a:spcPts val="6644"/>
              </a:lnSpc>
            </a:pPr>
            <a:r>
              <a:rPr lang="en-US" sz="5933" dirty="0">
                <a:solidFill>
                  <a:srgbClr val="000000"/>
                </a:solidFill>
                <a:latin typeface="Antonio Bold"/>
              </a:rPr>
              <a:t>JOURS DE PRIERE</a:t>
            </a:r>
          </a:p>
        </p:txBody>
      </p:sp>
      <p:sp>
        <p:nvSpPr>
          <p:cNvPr id="24" name="TextBox 19">
            <a:extLst>
              <a:ext uri="{FF2B5EF4-FFF2-40B4-BE49-F238E27FC236}">
                <a16:creationId xmlns:a16="http://schemas.microsoft.com/office/drawing/2014/main" id="{21AC581B-6989-9CDA-F73C-290F71584BD2}"/>
              </a:ext>
            </a:extLst>
          </p:cNvPr>
          <p:cNvSpPr txBox="1"/>
          <p:nvPr/>
        </p:nvSpPr>
        <p:spPr>
          <a:xfrm>
            <a:off x="0" y="508350"/>
            <a:ext cx="1754835" cy="2410916"/>
          </a:xfrm>
          <a:prstGeom prst="rect">
            <a:avLst/>
          </a:prstGeom>
        </p:spPr>
        <p:txBody>
          <a:bodyPr wrap="square" lIns="0" tIns="0" rIns="0" bIns="0" rtlCol="0" anchor="t">
            <a:spAutoFit/>
          </a:bodyPr>
          <a:lstStyle/>
          <a:p>
            <a:pPr algn="ctr">
              <a:lnSpc>
                <a:spcPts val="18757"/>
              </a:lnSpc>
            </a:pPr>
            <a:r>
              <a:rPr lang="en-US" sz="13398" dirty="0">
                <a:solidFill>
                  <a:srgbClr val="000000"/>
                </a:solidFill>
                <a:latin typeface="Antonio Bold"/>
              </a:rPr>
              <a:t>10</a:t>
            </a:r>
          </a:p>
        </p:txBody>
      </p:sp>
      <p:pic>
        <p:nvPicPr>
          <p:cNvPr id="25" name="Picture 24">
            <a:extLst>
              <a:ext uri="{FF2B5EF4-FFF2-40B4-BE49-F238E27FC236}">
                <a16:creationId xmlns:a16="http://schemas.microsoft.com/office/drawing/2014/main" id="{BA44D00B-E8EE-441A-6B9C-F144B9280D90}"/>
              </a:ext>
            </a:extLst>
          </p:cNvPr>
          <p:cNvPicPr>
            <a:picLocks noChangeAspect="1"/>
          </p:cNvPicPr>
          <p:nvPr/>
        </p:nvPicPr>
        <p:blipFill>
          <a:blip r:embed="rId11"/>
          <a:stretch>
            <a:fillRect/>
          </a:stretch>
        </p:blipFill>
        <p:spPr>
          <a:xfrm>
            <a:off x="194396" y="137039"/>
            <a:ext cx="7907197" cy="506012"/>
          </a:xfrm>
          <a:prstGeom prst="rect">
            <a:avLst/>
          </a:prstGeom>
        </p:spPr>
      </p:pic>
      <p:sp>
        <p:nvSpPr>
          <p:cNvPr id="38" name="Freeform 15">
            <a:extLst>
              <a:ext uri="{FF2B5EF4-FFF2-40B4-BE49-F238E27FC236}">
                <a16:creationId xmlns:a16="http://schemas.microsoft.com/office/drawing/2014/main" id="{EF16DB3F-86FA-D173-F4E4-F7B3E9A30BF9}"/>
              </a:ext>
            </a:extLst>
          </p:cNvPr>
          <p:cNvSpPr/>
          <p:nvPr/>
        </p:nvSpPr>
        <p:spPr>
          <a:xfrm>
            <a:off x="1416050" y="9219459"/>
            <a:ext cx="1535265" cy="1166802"/>
          </a:xfrm>
          <a:custGeom>
            <a:avLst/>
            <a:gdLst/>
            <a:ahLst/>
            <a:cxnLst/>
            <a:rect l="l" t="t" r="r" b="b"/>
            <a:pathLst>
              <a:path w="1535265" h="1166802">
                <a:moveTo>
                  <a:pt x="0" y="0"/>
                </a:moveTo>
                <a:lnTo>
                  <a:pt x="1535265" y="0"/>
                </a:lnTo>
                <a:lnTo>
                  <a:pt x="1535265" y="1166802"/>
                </a:lnTo>
                <a:lnTo>
                  <a:pt x="0" y="1166802"/>
                </a:lnTo>
                <a:lnTo>
                  <a:pt x="0" y="0"/>
                </a:lnTo>
                <a:close/>
              </a:path>
            </a:pathLst>
          </a:custGeom>
          <a:blipFill>
            <a:blip r:embed="rId12"/>
            <a:stretch>
              <a:fillRect/>
            </a:stretch>
          </a:blipFill>
        </p:spPr>
        <p:txBody>
          <a:bodyPr/>
          <a:lstStyle/>
          <a:p>
            <a:endParaRPr lang="en-US"/>
          </a:p>
        </p:txBody>
      </p:sp>
      <p:grpSp>
        <p:nvGrpSpPr>
          <p:cNvPr id="42" name="Group 8">
            <a:extLst>
              <a:ext uri="{FF2B5EF4-FFF2-40B4-BE49-F238E27FC236}">
                <a16:creationId xmlns:a16="http://schemas.microsoft.com/office/drawing/2014/main" id="{33F9839B-9F19-65BB-B1BA-CB6290604D07}"/>
              </a:ext>
            </a:extLst>
          </p:cNvPr>
          <p:cNvGrpSpPr/>
          <p:nvPr/>
        </p:nvGrpSpPr>
        <p:grpSpPr>
          <a:xfrm>
            <a:off x="-5463" y="10164755"/>
            <a:ext cx="7561963" cy="527245"/>
            <a:chOff x="0" y="0"/>
            <a:chExt cx="2866315" cy="188953"/>
          </a:xfrm>
        </p:grpSpPr>
        <p:sp>
          <p:nvSpPr>
            <p:cNvPr id="43" name="Freeform 9">
              <a:extLst>
                <a:ext uri="{FF2B5EF4-FFF2-40B4-BE49-F238E27FC236}">
                  <a16:creationId xmlns:a16="http://schemas.microsoft.com/office/drawing/2014/main" id="{F0972DFA-49B9-E59D-9F69-0A250650F697}"/>
                </a:ext>
              </a:extLst>
            </p:cNvPr>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8DBEB0"/>
            </a:solidFill>
          </p:spPr>
          <p:txBody>
            <a:bodyPr/>
            <a:lstStyle/>
            <a:p>
              <a:endParaRPr lang="en-US"/>
            </a:p>
          </p:txBody>
        </p:sp>
        <p:sp>
          <p:nvSpPr>
            <p:cNvPr id="44" name="TextBox 10">
              <a:extLst>
                <a:ext uri="{FF2B5EF4-FFF2-40B4-BE49-F238E27FC236}">
                  <a16:creationId xmlns:a16="http://schemas.microsoft.com/office/drawing/2014/main" id="{CDCC1E7F-F35A-D03D-43A8-908893926989}"/>
                </a:ext>
              </a:extLst>
            </p:cNvPr>
            <p:cNvSpPr txBox="1"/>
            <p:nvPr/>
          </p:nvSpPr>
          <p:spPr>
            <a:xfrm>
              <a:off x="0" y="19050"/>
              <a:ext cx="2866315" cy="169903"/>
            </a:xfrm>
            <a:prstGeom prst="rect">
              <a:avLst/>
            </a:prstGeom>
          </p:spPr>
          <p:txBody>
            <a:bodyPr lIns="50800" tIns="50800" rIns="50800" bIns="50800" rtlCol="0" anchor="ctr"/>
            <a:lstStyle/>
            <a:p>
              <a:pPr algn="ctr">
                <a:lnSpc>
                  <a:spcPts val="1597"/>
                </a:lnSpc>
              </a:pPr>
              <a:endParaRPr/>
            </a:p>
          </p:txBody>
        </p:sp>
      </p:grpSp>
      <p:sp>
        <p:nvSpPr>
          <p:cNvPr id="45" name="Freeform 11">
            <a:extLst>
              <a:ext uri="{FF2B5EF4-FFF2-40B4-BE49-F238E27FC236}">
                <a16:creationId xmlns:a16="http://schemas.microsoft.com/office/drawing/2014/main" id="{A463DB03-68D2-085B-135F-2E0BA677B62C}"/>
              </a:ext>
            </a:extLst>
          </p:cNvPr>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13"/>
            <a:stretch>
              <a:fillRect/>
            </a:stretch>
          </a:blipFill>
        </p:spPr>
        <p:txBody>
          <a:bodyPr/>
          <a:lstStyle/>
          <a:p>
            <a:endParaRPr lang="en-US"/>
          </a:p>
        </p:txBody>
      </p:sp>
      <p:pic>
        <p:nvPicPr>
          <p:cNvPr id="46" name="Picture 45">
            <a:extLst>
              <a:ext uri="{FF2B5EF4-FFF2-40B4-BE49-F238E27FC236}">
                <a16:creationId xmlns:a16="http://schemas.microsoft.com/office/drawing/2014/main" id="{D1A00E9E-82B5-9EC2-5D0B-7E0ADD7B5519}"/>
              </a:ext>
            </a:extLst>
          </p:cNvPr>
          <p:cNvPicPr>
            <a:picLocks noChangeAspect="1"/>
          </p:cNvPicPr>
          <p:nvPr/>
        </p:nvPicPr>
        <p:blipFill>
          <a:blip r:embed="rId14"/>
          <a:stretch>
            <a:fillRect/>
          </a:stretch>
        </p:blipFill>
        <p:spPr>
          <a:xfrm>
            <a:off x="4237749" y="10160135"/>
            <a:ext cx="2231329" cy="57917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341762" y="-296385"/>
            <a:ext cx="8159779"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CBD6DF"/>
            </a:solidFill>
          </p:spPr>
          <p:txBody>
            <a:bodyPr/>
            <a:lstStyle/>
            <a:p>
              <a:endParaRPr lang="en-US"/>
            </a:p>
          </p:txBody>
        </p:sp>
        <p:sp>
          <p:nvSpPr>
            <p:cNvPr id="4" name="TextBox 4"/>
            <p:cNvSpPr txBox="1"/>
            <p:nvPr/>
          </p:nvSpPr>
          <p:spPr>
            <a:xfrm>
              <a:off x="0" y="-47625"/>
              <a:ext cx="2924280" cy="1156199"/>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0" y="9232900"/>
            <a:ext cx="2417744" cy="1572373"/>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CBD6DF"/>
            </a:solidFill>
          </p:spPr>
          <p:txBody>
            <a:bodyPr/>
            <a:lstStyle/>
            <a:p>
              <a:endParaRPr lang="en-US"/>
            </a:p>
          </p:txBody>
        </p:sp>
        <p:sp>
          <p:nvSpPr>
            <p:cNvPr id="7" name="TextBox 7"/>
            <p:cNvSpPr txBox="1"/>
            <p:nvPr/>
          </p:nvSpPr>
          <p:spPr>
            <a:xfrm>
              <a:off x="0" y="-47625"/>
              <a:ext cx="988945" cy="944825"/>
            </a:xfrm>
            <a:prstGeom prst="rect">
              <a:avLst/>
            </a:prstGeom>
          </p:spPr>
          <p:txBody>
            <a:bodyPr lIns="50800" tIns="50800" rIns="50800" bIns="50800" rtlCol="0" anchor="ctr"/>
            <a:lstStyle/>
            <a:p>
              <a:pPr algn="ctr">
                <a:lnSpc>
                  <a:spcPts val="1960"/>
                </a:lnSpc>
                <a:spcBef>
                  <a:spcPct val="0"/>
                </a:spcBef>
              </a:pPr>
              <a:endParaRPr/>
            </a:p>
          </p:txBody>
        </p:sp>
      </p:grpSp>
      <p:grpSp>
        <p:nvGrpSpPr>
          <p:cNvPr id="8" name="Group 8"/>
          <p:cNvGrpSpPr/>
          <p:nvPr/>
        </p:nvGrpSpPr>
        <p:grpSpPr>
          <a:xfrm>
            <a:off x="0" y="10147300"/>
            <a:ext cx="7575310" cy="657973"/>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CBD6DF"/>
            </a:solidFill>
          </p:spPr>
          <p:txBody>
            <a:bodyPr/>
            <a:lstStyle/>
            <a:p>
              <a:endParaRPr lang="en-US"/>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a:p>
          </p:txBody>
        </p:sp>
      </p:grpSp>
      <p:sp>
        <p:nvSpPr>
          <p:cNvPr id="12" name="Freeform 12"/>
          <p:cNvSpPr/>
          <p:nvPr/>
        </p:nvSpPr>
        <p:spPr>
          <a:xfrm>
            <a:off x="3749754" y="562979"/>
            <a:ext cx="4087820" cy="2725213"/>
          </a:xfrm>
          <a:custGeom>
            <a:avLst/>
            <a:gdLst/>
            <a:ahLst/>
            <a:cxnLst/>
            <a:rect l="l" t="t" r="r" b="b"/>
            <a:pathLst>
              <a:path w="4087820" h="2725213">
                <a:moveTo>
                  <a:pt x="0" y="0"/>
                </a:moveTo>
                <a:lnTo>
                  <a:pt x="4087820" y="0"/>
                </a:lnTo>
                <a:lnTo>
                  <a:pt x="4087820" y="2725213"/>
                </a:lnTo>
                <a:lnTo>
                  <a:pt x="0" y="2725213"/>
                </a:lnTo>
                <a:lnTo>
                  <a:pt x="0" y="0"/>
                </a:lnTo>
                <a:close/>
              </a:path>
            </a:pathLst>
          </a:custGeom>
          <a:blipFill>
            <a:blip r:embed="rId2"/>
            <a:stretch>
              <a:fillRect/>
            </a:stretch>
          </a:blipFill>
        </p:spPr>
        <p:txBody>
          <a:bodyPr/>
          <a:lstStyle/>
          <a:p>
            <a:endParaRPr lang="en-US"/>
          </a:p>
        </p:txBody>
      </p:sp>
      <p:sp>
        <p:nvSpPr>
          <p:cNvPr id="13" name="Freeform 13"/>
          <p:cNvSpPr/>
          <p:nvPr/>
        </p:nvSpPr>
        <p:spPr>
          <a:xfrm>
            <a:off x="1837703" y="8887490"/>
            <a:ext cx="1588568" cy="1655838"/>
          </a:xfrm>
          <a:custGeom>
            <a:avLst/>
            <a:gdLst/>
            <a:ahLst/>
            <a:cxnLst/>
            <a:rect l="l" t="t" r="r" b="b"/>
            <a:pathLst>
              <a:path w="1813394" h="2124034">
                <a:moveTo>
                  <a:pt x="0" y="0"/>
                </a:moveTo>
                <a:lnTo>
                  <a:pt x="1813394" y="0"/>
                </a:lnTo>
                <a:lnTo>
                  <a:pt x="1813394" y="2124034"/>
                </a:lnTo>
                <a:lnTo>
                  <a:pt x="0" y="21240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TextBox 15"/>
          <p:cNvSpPr txBox="1"/>
          <p:nvPr/>
        </p:nvSpPr>
        <p:spPr>
          <a:xfrm>
            <a:off x="400176" y="3052003"/>
            <a:ext cx="3418823" cy="338068"/>
          </a:xfrm>
          <a:prstGeom prst="rect">
            <a:avLst/>
          </a:prstGeom>
        </p:spPr>
        <p:txBody>
          <a:bodyPr lIns="0" tIns="0" rIns="0" bIns="0" rtlCol="0" anchor="t">
            <a:spAutoFit/>
          </a:bodyPr>
          <a:lstStyle/>
          <a:p>
            <a:pPr>
              <a:lnSpc>
                <a:spcPts val="2617"/>
              </a:lnSpc>
            </a:pPr>
            <a:r>
              <a:rPr lang="en-US" sz="2336" dirty="0">
                <a:solidFill>
                  <a:srgbClr val="000000"/>
                </a:solidFill>
                <a:latin typeface="Antonio Bold"/>
              </a:rPr>
              <a:t>JOUR 4 - CHOISIR BIEN</a:t>
            </a:r>
          </a:p>
        </p:txBody>
      </p:sp>
      <p:sp>
        <p:nvSpPr>
          <p:cNvPr id="16" name="TextBox 16"/>
          <p:cNvSpPr txBox="1"/>
          <p:nvPr/>
        </p:nvSpPr>
        <p:spPr>
          <a:xfrm>
            <a:off x="407829" y="3499044"/>
            <a:ext cx="3330298" cy="5950347"/>
          </a:xfrm>
          <a:prstGeom prst="rect">
            <a:avLst/>
          </a:prstGeom>
        </p:spPr>
        <p:txBody>
          <a:bodyPr lIns="0" tIns="0" rIns="0" bIns="0" rtlCol="0" anchor="t">
            <a:spAutoFit/>
          </a:bodyPr>
          <a:lstStyle/>
          <a:p>
            <a:pPr algn="just">
              <a:lnSpc>
                <a:spcPts val="1568"/>
              </a:lnSpc>
            </a:pPr>
            <a:r>
              <a:rPr lang="fr-FR" sz="1400" dirty="0">
                <a:solidFill>
                  <a:srgbClr val="000000"/>
                </a:solidFill>
                <a:latin typeface="Arimo"/>
              </a:rPr>
              <a:t>Quand vous vous privez de manger, ne prenez pas un air triste comme les hypocrites. Ils se donnent un air étrange pour montrer aux gens qu'ils se privent de manger... Quand tu te priveras de manger, peigne-toi et lave-toi le visage. Les gens ne sauront pas que tu te prives de manger... Ton Père voit ce qui se fait dans le secret, et il te récompensera.</a:t>
            </a:r>
            <a:r>
              <a:rPr lang="en-US" sz="1400" dirty="0">
                <a:solidFill>
                  <a:srgbClr val="000000"/>
                </a:solidFill>
                <a:latin typeface="Arimo"/>
              </a:rPr>
              <a:t>. (Matt. 6:16–18, ICB) </a:t>
            </a:r>
          </a:p>
          <a:p>
            <a:pPr algn="just">
              <a:lnSpc>
                <a:spcPts val="1568"/>
              </a:lnSpc>
            </a:pPr>
            <a:endParaRPr lang="en-US" sz="1400" dirty="0">
              <a:solidFill>
                <a:srgbClr val="000000"/>
              </a:solidFill>
              <a:latin typeface="Arimo"/>
            </a:endParaRPr>
          </a:p>
          <a:p>
            <a:pPr algn="just">
              <a:lnSpc>
                <a:spcPts val="1568"/>
              </a:lnSpc>
            </a:pPr>
            <a:r>
              <a:rPr lang="fr-FR" sz="1400" dirty="0">
                <a:solidFill>
                  <a:srgbClr val="000000"/>
                </a:solidFill>
                <a:latin typeface="Arimo"/>
              </a:rPr>
              <a:t>À l'époque de Jésus, les gens jeûnaient à l'occasion de fêtes spéciales ou lorsqu'ils priaient pour quelque chose d'important. En général, ils se privaient de nourriture pendant un certain temps ou se contentaient d'aliments très simples, comme du pain et de l'eau. Le jeûne les aidait à se concentrer sur Dieu et à montrer qu'ils lui accordaient la priorité dans leur vie. Mais Jésus savait que certaines personnes aimaient se montrer lorsqu'elles jeûnaient, afin que les autres pensent qu'elles étaient très saintes. En faisant cela, elles se donnaient la priorité à elles-mêmes, et non à Dieu ou à d'autres personnes</a:t>
            </a:r>
            <a:r>
              <a:rPr lang="en-US" sz="1400" dirty="0">
                <a:solidFill>
                  <a:srgbClr val="000000"/>
                </a:solidFill>
                <a:latin typeface="Arimo"/>
              </a:rPr>
              <a:t>. </a:t>
            </a:r>
          </a:p>
          <a:p>
            <a:pPr algn="just">
              <a:lnSpc>
                <a:spcPts val="1568"/>
              </a:lnSpc>
            </a:pPr>
            <a:r>
              <a:rPr lang="en-US" sz="1400" dirty="0">
                <a:solidFill>
                  <a:srgbClr val="000000"/>
                </a:solidFill>
                <a:latin typeface="Arimo"/>
              </a:rPr>
              <a:t> </a:t>
            </a:r>
          </a:p>
          <a:p>
            <a:pPr algn="just">
              <a:lnSpc>
                <a:spcPts val="1568"/>
              </a:lnSpc>
              <a:spcBef>
                <a:spcPct val="0"/>
              </a:spcBef>
            </a:pPr>
            <a:endParaRPr lang="en-US" sz="1400" dirty="0">
              <a:solidFill>
                <a:srgbClr val="000000"/>
              </a:solidFill>
              <a:latin typeface="Arimo"/>
            </a:endParaRPr>
          </a:p>
        </p:txBody>
      </p:sp>
      <p:sp>
        <p:nvSpPr>
          <p:cNvPr id="17" name="TextBox 17"/>
          <p:cNvSpPr txBox="1"/>
          <p:nvPr/>
        </p:nvSpPr>
        <p:spPr>
          <a:xfrm>
            <a:off x="3941720" y="3511947"/>
            <a:ext cx="3479087" cy="6565900"/>
          </a:xfrm>
          <a:prstGeom prst="rect">
            <a:avLst/>
          </a:prstGeom>
        </p:spPr>
        <p:txBody>
          <a:bodyPr wrap="square" lIns="0" tIns="0" rIns="0" bIns="0" rtlCol="0" anchor="t">
            <a:spAutoFit/>
          </a:bodyPr>
          <a:lstStyle/>
          <a:p>
            <a:pPr algn="just">
              <a:lnSpc>
                <a:spcPts val="1567"/>
              </a:lnSpc>
            </a:pPr>
            <a:r>
              <a:rPr lang="fr-FR" sz="1399" dirty="0">
                <a:solidFill>
                  <a:srgbClr val="000000"/>
                </a:solidFill>
                <a:latin typeface="Arimo"/>
              </a:rPr>
              <a:t>"Aujourd'hui, les gens jeûnent de toutes les manières possibles. Certains ne mangent qu'après le coucher du soleil. Certains manquent un repas, d'autres ne mangent pas pendant plusieurs jours. D'autres ne mangent que des fruits et des légumes. Certains choisissent de "jeûner" de leurs appareils électroniques parce qu'ils sont leur plus grande tentation. Chaque personne est différente et il n'est pas toujours bon de jeûner de nourriture, en particulier pour les enfants et les personnes souffrant de certains problèmes de santé.</a:t>
            </a:r>
          </a:p>
          <a:p>
            <a:pPr algn="just">
              <a:lnSpc>
                <a:spcPts val="1567"/>
              </a:lnSpc>
            </a:pPr>
            <a:r>
              <a:rPr lang="fr-FR" sz="1399" dirty="0">
                <a:solidFill>
                  <a:srgbClr val="000000"/>
                </a:solidFill>
                <a:latin typeface="Arimo"/>
              </a:rPr>
              <a:t>Mais nous pouvons tous choisir de nous priver de quelque chose que nous aimons pendant un certain temps, comme un dessert ou un goûter, ou encore de jouer sur nos appareils. Choisir de ne pas faire quelque chose que nous aimons nous aide à développer nos " forces " de maîtrise de soi. La maîtrise de soi est une compétence très importante à acquérir. Les enfants qui apprennent à dire "non" aux choses qu'ils aimeraient, ou qui apprennent à attendre ce qu'ils veulent, apprennent à faire passer Dieu et les autres en premier. Ils font de bons choix qui les aident à être plus sains, plus gentils et plus sages. </a:t>
            </a:r>
          </a:p>
          <a:p>
            <a:pPr algn="just">
              <a:lnSpc>
                <a:spcPts val="1567"/>
              </a:lnSpc>
            </a:pPr>
            <a:r>
              <a:rPr lang="fr-FR" sz="1399" dirty="0">
                <a:solidFill>
                  <a:srgbClr val="000000"/>
                </a:solidFill>
                <a:latin typeface="Arimo"/>
              </a:rPr>
              <a:t>Cite l'une des plus grandes tentations de ta vie dont Dieu peut t'aider à " faire abstinence ".</a:t>
            </a:r>
            <a:endParaRPr lang="en-US" sz="1399" dirty="0">
              <a:solidFill>
                <a:srgbClr val="000000"/>
              </a:solidFill>
              <a:latin typeface="Arimo"/>
            </a:endParaRPr>
          </a:p>
          <a:p>
            <a:pPr algn="just">
              <a:lnSpc>
                <a:spcPts val="1567"/>
              </a:lnSpc>
              <a:spcBef>
                <a:spcPct val="0"/>
              </a:spcBef>
            </a:pPr>
            <a:endParaRPr lang="en-US" sz="1399" dirty="0">
              <a:solidFill>
                <a:srgbClr val="000000"/>
              </a:solidFill>
              <a:latin typeface="Arimo"/>
            </a:endParaRPr>
          </a:p>
        </p:txBody>
      </p:sp>
      <p:sp>
        <p:nvSpPr>
          <p:cNvPr id="19" name="TextBox 14">
            <a:extLst>
              <a:ext uri="{FF2B5EF4-FFF2-40B4-BE49-F238E27FC236}">
                <a16:creationId xmlns:a16="http://schemas.microsoft.com/office/drawing/2014/main" id="{6E23E379-88B1-99C2-A2B6-590CB55E3798}"/>
              </a:ext>
            </a:extLst>
          </p:cNvPr>
          <p:cNvSpPr txBox="1"/>
          <p:nvPr/>
        </p:nvSpPr>
        <p:spPr>
          <a:xfrm>
            <a:off x="1636966" y="810386"/>
            <a:ext cx="3849130" cy="1698580"/>
          </a:xfrm>
          <a:prstGeom prst="rect">
            <a:avLst/>
          </a:prstGeom>
        </p:spPr>
        <p:txBody>
          <a:bodyPr lIns="0" tIns="0" rIns="0" bIns="0" rtlCol="0" anchor="t">
            <a:spAutoFit/>
          </a:bodyPr>
          <a:lstStyle/>
          <a:p>
            <a:pPr>
              <a:lnSpc>
                <a:spcPts val="6644"/>
              </a:lnSpc>
            </a:pPr>
            <a:r>
              <a:rPr lang="en-US" sz="5933" dirty="0">
                <a:solidFill>
                  <a:srgbClr val="000000"/>
                </a:solidFill>
                <a:latin typeface="Antonio Bold"/>
              </a:rPr>
              <a:t>JOURS DE PRIERE</a:t>
            </a:r>
          </a:p>
        </p:txBody>
      </p:sp>
      <p:sp>
        <p:nvSpPr>
          <p:cNvPr id="20" name="TextBox 19">
            <a:extLst>
              <a:ext uri="{FF2B5EF4-FFF2-40B4-BE49-F238E27FC236}">
                <a16:creationId xmlns:a16="http://schemas.microsoft.com/office/drawing/2014/main" id="{4EEDC89D-D4FA-1F04-B6DA-D3DDCE6D05AB}"/>
              </a:ext>
            </a:extLst>
          </p:cNvPr>
          <p:cNvSpPr txBox="1"/>
          <p:nvPr/>
        </p:nvSpPr>
        <p:spPr>
          <a:xfrm>
            <a:off x="0" y="508350"/>
            <a:ext cx="1754835" cy="2410916"/>
          </a:xfrm>
          <a:prstGeom prst="rect">
            <a:avLst/>
          </a:prstGeom>
        </p:spPr>
        <p:txBody>
          <a:bodyPr wrap="square" lIns="0" tIns="0" rIns="0" bIns="0" rtlCol="0" anchor="t">
            <a:spAutoFit/>
          </a:bodyPr>
          <a:lstStyle/>
          <a:p>
            <a:pPr algn="ctr">
              <a:lnSpc>
                <a:spcPts val="18757"/>
              </a:lnSpc>
            </a:pPr>
            <a:r>
              <a:rPr lang="en-US" sz="13398" dirty="0">
                <a:solidFill>
                  <a:srgbClr val="000000"/>
                </a:solidFill>
                <a:latin typeface="Antonio Bold"/>
              </a:rPr>
              <a:t>10</a:t>
            </a:r>
          </a:p>
        </p:txBody>
      </p:sp>
      <p:pic>
        <p:nvPicPr>
          <p:cNvPr id="21" name="Picture 20">
            <a:extLst>
              <a:ext uri="{FF2B5EF4-FFF2-40B4-BE49-F238E27FC236}">
                <a16:creationId xmlns:a16="http://schemas.microsoft.com/office/drawing/2014/main" id="{0F55E4C7-A7BA-AFC0-0E80-EAD511743F80}"/>
              </a:ext>
            </a:extLst>
          </p:cNvPr>
          <p:cNvPicPr>
            <a:picLocks noChangeAspect="1"/>
          </p:cNvPicPr>
          <p:nvPr/>
        </p:nvPicPr>
        <p:blipFill>
          <a:blip r:embed="rId5"/>
          <a:stretch>
            <a:fillRect/>
          </a:stretch>
        </p:blipFill>
        <p:spPr>
          <a:xfrm>
            <a:off x="194396" y="137039"/>
            <a:ext cx="7907197" cy="506012"/>
          </a:xfrm>
          <a:prstGeom prst="rect">
            <a:avLst/>
          </a:prstGeom>
        </p:spPr>
      </p:pic>
      <p:pic>
        <p:nvPicPr>
          <p:cNvPr id="25" name="Picture 24">
            <a:extLst>
              <a:ext uri="{FF2B5EF4-FFF2-40B4-BE49-F238E27FC236}">
                <a16:creationId xmlns:a16="http://schemas.microsoft.com/office/drawing/2014/main" id="{FE2BC507-9134-517A-5D71-2777833795B9}"/>
              </a:ext>
            </a:extLst>
          </p:cNvPr>
          <p:cNvPicPr>
            <a:picLocks noChangeAspect="1"/>
          </p:cNvPicPr>
          <p:nvPr/>
        </p:nvPicPr>
        <p:blipFill>
          <a:blip r:embed="rId6"/>
          <a:stretch>
            <a:fillRect/>
          </a:stretch>
        </p:blipFill>
        <p:spPr>
          <a:xfrm>
            <a:off x="4237749" y="10160135"/>
            <a:ext cx="2231329" cy="579170"/>
          </a:xfrm>
          <a:prstGeom prst="rect">
            <a:avLst/>
          </a:prstGeom>
        </p:spPr>
      </p:pic>
      <p:sp>
        <p:nvSpPr>
          <p:cNvPr id="26" name="Freeform 11">
            <a:extLst>
              <a:ext uri="{FF2B5EF4-FFF2-40B4-BE49-F238E27FC236}">
                <a16:creationId xmlns:a16="http://schemas.microsoft.com/office/drawing/2014/main" id="{57F5B974-B63D-7050-AB90-979D6115EC7A}"/>
              </a:ext>
            </a:extLst>
          </p:cNvPr>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341762" y="-296385"/>
            <a:ext cx="8159779"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CBD6DF"/>
            </a:solidFill>
          </p:spPr>
          <p:txBody>
            <a:bodyPr/>
            <a:lstStyle/>
            <a:p>
              <a:endParaRPr lang="en-US"/>
            </a:p>
          </p:txBody>
        </p:sp>
        <p:sp>
          <p:nvSpPr>
            <p:cNvPr id="4" name="TextBox 4"/>
            <p:cNvSpPr txBox="1"/>
            <p:nvPr/>
          </p:nvSpPr>
          <p:spPr>
            <a:xfrm>
              <a:off x="0" y="-47625"/>
              <a:ext cx="2924280" cy="1156199"/>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0" y="8974827"/>
            <a:ext cx="2417744" cy="1830923"/>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CBD6DF"/>
            </a:solidFill>
          </p:spPr>
          <p:txBody>
            <a:bodyPr/>
            <a:lstStyle/>
            <a:p>
              <a:endParaRPr lang="en-US"/>
            </a:p>
          </p:txBody>
        </p:sp>
        <p:sp>
          <p:nvSpPr>
            <p:cNvPr id="7" name="TextBox 7"/>
            <p:cNvSpPr txBox="1"/>
            <p:nvPr/>
          </p:nvSpPr>
          <p:spPr>
            <a:xfrm>
              <a:off x="0" y="-47625"/>
              <a:ext cx="988945" cy="944825"/>
            </a:xfrm>
            <a:prstGeom prst="rect">
              <a:avLst/>
            </a:prstGeom>
          </p:spPr>
          <p:txBody>
            <a:bodyPr lIns="50800" tIns="50800" rIns="50800" bIns="50800" rtlCol="0" anchor="ctr"/>
            <a:lstStyle/>
            <a:p>
              <a:pPr algn="ctr">
                <a:lnSpc>
                  <a:spcPts val="1960"/>
                </a:lnSpc>
                <a:spcBef>
                  <a:spcPct val="0"/>
                </a:spcBef>
              </a:pPr>
              <a:endParaRPr/>
            </a:p>
          </p:txBody>
        </p:sp>
      </p:grpSp>
      <p:sp>
        <p:nvSpPr>
          <p:cNvPr id="12" name="Freeform 12"/>
          <p:cNvSpPr/>
          <p:nvPr/>
        </p:nvSpPr>
        <p:spPr>
          <a:xfrm>
            <a:off x="3514614" y="4039540"/>
            <a:ext cx="5121231" cy="1683605"/>
          </a:xfrm>
          <a:custGeom>
            <a:avLst/>
            <a:gdLst/>
            <a:ahLst/>
            <a:cxnLst/>
            <a:rect l="l" t="t" r="r" b="b"/>
            <a:pathLst>
              <a:path w="5121231" h="1683605">
                <a:moveTo>
                  <a:pt x="0" y="0"/>
                </a:moveTo>
                <a:lnTo>
                  <a:pt x="5121231" y="0"/>
                </a:lnTo>
                <a:lnTo>
                  <a:pt x="5121231" y="1683605"/>
                </a:lnTo>
                <a:lnTo>
                  <a:pt x="0" y="16836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4725780" y="4453954"/>
            <a:ext cx="916846" cy="1052334"/>
          </a:xfrm>
          <a:custGeom>
            <a:avLst/>
            <a:gdLst/>
            <a:ahLst/>
            <a:cxnLst/>
            <a:rect l="l" t="t" r="r" b="b"/>
            <a:pathLst>
              <a:path w="916846" h="1052334">
                <a:moveTo>
                  <a:pt x="0" y="0"/>
                </a:moveTo>
                <a:lnTo>
                  <a:pt x="916846" y="0"/>
                </a:lnTo>
                <a:lnTo>
                  <a:pt x="916846" y="1052334"/>
                </a:lnTo>
                <a:lnTo>
                  <a:pt x="0" y="10523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4873693" y="2381227"/>
            <a:ext cx="1661744" cy="1670094"/>
          </a:xfrm>
          <a:custGeom>
            <a:avLst/>
            <a:gdLst/>
            <a:ahLst/>
            <a:cxnLst/>
            <a:rect l="l" t="t" r="r" b="b"/>
            <a:pathLst>
              <a:path w="1661744" h="1670094">
                <a:moveTo>
                  <a:pt x="0" y="0"/>
                </a:moveTo>
                <a:lnTo>
                  <a:pt x="1661744" y="0"/>
                </a:lnTo>
                <a:lnTo>
                  <a:pt x="1661744" y="1670094"/>
                </a:lnTo>
                <a:lnTo>
                  <a:pt x="0" y="1670094"/>
                </a:lnTo>
                <a:lnTo>
                  <a:pt x="0" y="0"/>
                </a:lnTo>
                <a:close/>
              </a:path>
            </a:pathLst>
          </a:custGeom>
          <a:blipFill>
            <a:blip r:embed="rId7"/>
            <a:stretch>
              <a:fillRect/>
            </a:stretch>
          </a:blipFill>
        </p:spPr>
        <p:txBody>
          <a:bodyPr/>
          <a:lstStyle/>
          <a:p>
            <a:endParaRPr lang="en-US"/>
          </a:p>
        </p:txBody>
      </p:sp>
      <p:sp>
        <p:nvSpPr>
          <p:cNvPr id="15" name="Freeform 15"/>
          <p:cNvSpPr/>
          <p:nvPr/>
        </p:nvSpPr>
        <p:spPr>
          <a:xfrm>
            <a:off x="670194" y="7918587"/>
            <a:ext cx="2859587" cy="2391329"/>
          </a:xfrm>
          <a:custGeom>
            <a:avLst/>
            <a:gdLst/>
            <a:ahLst/>
            <a:cxnLst/>
            <a:rect l="l" t="t" r="r" b="b"/>
            <a:pathLst>
              <a:path w="2859587" h="2391329">
                <a:moveTo>
                  <a:pt x="0" y="0"/>
                </a:moveTo>
                <a:lnTo>
                  <a:pt x="2859587" y="0"/>
                </a:lnTo>
                <a:lnTo>
                  <a:pt x="2859587" y="2391329"/>
                </a:lnTo>
                <a:lnTo>
                  <a:pt x="0" y="23913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TextBox 18"/>
          <p:cNvSpPr txBox="1"/>
          <p:nvPr/>
        </p:nvSpPr>
        <p:spPr>
          <a:xfrm>
            <a:off x="191056" y="3664196"/>
            <a:ext cx="3077692" cy="3488134"/>
          </a:xfrm>
          <a:prstGeom prst="rect">
            <a:avLst/>
          </a:prstGeom>
        </p:spPr>
        <p:txBody>
          <a:bodyPr wrap="square" lIns="0" tIns="0" rIns="0" bIns="0" rtlCol="0" anchor="t">
            <a:spAutoFit/>
          </a:bodyPr>
          <a:lstStyle/>
          <a:p>
            <a:pPr marL="302261" lvl="1" indent="-151130" algn="just">
              <a:lnSpc>
                <a:spcPts val="1568"/>
              </a:lnSpc>
              <a:buFont typeface="Arial"/>
              <a:buChar char="•"/>
            </a:pPr>
            <a:r>
              <a:rPr lang="fr-FR" sz="1400" dirty="0">
                <a:solidFill>
                  <a:srgbClr val="000000"/>
                </a:solidFill>
                <a:latin typeface="Arimo"/>
              </a:rPr>
              <a:t>Fais une liste de tes plus grandes tentations, ou des choses que tu as du mal à arrêter de manger ou de faire.</a:t>
            </a:r>
          </a:p>
          <a:p>
            <a:pPr marL="302261" lvl="1" indent="-151130" algn="just">
              <a:lnSpc>
                <a:spcPts val="1568"/>
              </a:lnSpc>
              <a:buFont typeface="Arial"/>
              <a:buChar char="•"/>
            </a:pPr>
            <a:r>
              <a:rPr lang="fr-FR" sz="1400" dirty="0">
                <a:solidFill>
                  <a:srgbClr val="000000"/>
                </a:solidFill>
                <a:latin typeface="Arimo"/>
              </a:rPr>
              <a:t>Pense à des moyens amusants pour t'aider à résister à la tentation et à te maîtriser. Tu pourrais faire autre chose pour te distraire et choisir un fruit au lieu d'un bonbon. Tu pourrais passer du temps avec Dieu, ou aider les autres, plutôt que de passer du temps sur tes appareils. </a:t>
            </a:r>
          </a:p>
          <a:p>
            <a:pPr marL="302261" lvl="1" indent="-151130" algn="just">
              <a:lnSpc>
                <a:spcPts val="1568"/>
              </a:lnSpc>
              <a:buFont typeface="Arial"/>
              <a:buChar char="•"/>
            </a:pPr>
            <a:r>
              <a:rPr lang="fr-FR" sz="1400" dirty="0">
                <a:solidFill>
                  <a:srgbClr val="000000"/>
                </a:solidFill>
                <a:latin typeface="Arimo"/>
              </a:rPr>
              <a:t>Demande à Dieu de t'aider à établir un bon plan et demande-lui de t'aider chaque fois que tu es tenté.</a:t>
            </a:r>
            <a:r>
              <a:rPr lang="en-US" sz="1400" dirty="0">
                <a:solidFill>
                  <a:srgbClr val="000000"/>
                </a:solidFill>
                <a:latin typeface="Arimo"/>
              </a:rPr>
              <a:t> </a:t>
            </a:r>
          </a:p>
        </p:txBody>
      </p:sp>
      <p:sp>
        <p:nvSpPr>
          <p:cNvPr id="19" name="TextBox 19"/>
          <p:cNvSpPr txBox="1"/>
          <p:nvPr/>
        </p:nvSpPr>
        <p:spPr>
          <a:xfrm>
            <a:off x="3618917" y="6109913"/>
            <a:ext cx="3502459" cy="3898503"/>
          </a:xfrm>
          <a:prstGeom prst="rect">
            <a:avLst/>
          </a:prstGeom>
        </p:spPr>
        <p:txBody>
          <a:bodyPr wrap="square" lIns="0" tIns="0" rIns="0" bIns="0" rtlCol="0" anchor="t">
            <a:spAutoFit/>
          </a:bodyPr>
          <a:lstStyle/>
          <a:p>
            <a:pPr marL="302259" lvl="1" indent="-151129" algn="just">
              <a:lnSpc>
                <a:spcPts val="1567"/>
              </a:lnSpc>
              <a:buFont typeface="Arial"/>
              <a:buChar char="•"/>
            </a:pPr>
            <a:r>
              <a:rPr lang="fr-FR" sz="1399" dirty="0">
                <a:solidFill>
                  <a:srgbClr val="000000"/>
                </a:solidFill>
                <a:latin typeface="Arimo"/>
              </a:rPr>
              <a:t>Cher Père Dieu, je te loue parce que tu es si merveilleux et si aimant. </a:t>
            </a:r>
          </a:p>
          <a:p>
            <a:pPr marL="302259" lvl="1" indent="-151129" algn="just">
              <a:lnSpc>
                <a:spcPts val="1567"/>
              </a:lnSpc>
              <a:buFont typeface="Arial"/>
              <a:buChar char="•"/>
            </a:pPr>
            <a:r>
              <a:rPr lang="fr-FR" sz="1399" dirty="0">
                <a:solidFill>
                  <a:srgbClr val="000000"/>
                </a:solidFill>
                <a:latin typeface="Arimo"/>
              </a:rPr>
              <a:t>Merci de nous faire passer en tête de Tes priorités et d'envoyer Jésus pour nous montrer Ton amour. </a:t>
            </a:r>
          </a:p>
          <a:p>
            <a:pPr marL="302259" lvl="1" indent="-151129" algn="just">
              <a:lnSpc>
                <a:spcPts val="1567"/>
              </a:lnSpc>
              <a:buFont typeface="Arial"/>
              <a:buChar char="•"/>
            </a:pPr>
            <a:r>
              <a:rPr lang="fr-FR" sz="1399" dirty="0">
                <a:solidFill>
                  <a:srgbClr val="000000"/>
                </a:solidFill>
                <a:latin typeface="Arimo"/>
              </a:rPr>
              <a:t>Je suis désolé(e) pour avoir faire ce que je veux, sans penser à Toi ou aux autres.</a:t>
            </a:r>
          </a:p>
          <a:p>
            <a:pPr marL="302259" lvl="1" indent="-151129" algn="just">
              <a:lnSpc>
                <a:spcPts val="1567"/>
              </a:lnSpc>
              <a:buFont typeface="Arial"/>
              <a:buChar char="•"/>
            </a:pPr>
            <a:r>
              <a:rPr lang="fr-FR" sz="1399" dirty="0">
                <a:solidFill>
                  <a:srgbClr val="000000"/>
                </a:solidFill>
                <a:latin typeface="Arimo"/>
              </a:rPr>
              <a:t>S'il te plaît, aide-moi à apprendre à me contrôler, afin que je puisse faire de bons choix qui ne me blessent pas et ne blessent pas les autres. </a:t>
            </a:r>
          </a:p>
          <a:p>
            <a:pPr marL="302259" lvl="1" indent="-151129" algn="just">
              <a:lnSpc>
                <a:spcPts val="1567"/>
              </a:lnSpc>
              <a:buFont typeface="Arial"/>
              <a:buChar char="•"/>
            </a:pPr>
            <a:r>
              <a:rPr lang="fr-FR" sz="1399" dirty="0">
                <a:solidFill>
                  <a:srgbClr val="000000"/>
                </a:solidFill>
                <a:latin typeface="Arimo"/>
              </a:rPr>
              <a:t>Je prie pour les personnes qui luttent contre la dépendance à des choses qui blessent leur esprit, leur corps, leurs relations et surtout leur expérience de ton amour.</a:t>
            </a:r>
            <a:r>
              <a:rPr lang="en-US" sz="1399" dirty="0">
                <a:solidFill>
                  <a:srgbClr val="000000"/>
                </a:solidFill>
                <a:latin typeface="Arimo"/>
              </a:rPr>
              <a:t>. </a:t>
            </a:r>
          </a:p>
          <a:p>
            <a:pPr algn="just">
              <a:lnSpc>
                <a:spcPts val="1567"/>
              </a:lnSpc>
            </a:pPr>
            <a:endParaRPr lang="en-US" sz="1399" dirty="0">
              <a:solidFill>
                <a:srgbClr val="000000"/>
              </a:solidFill>
              <a:latin typeface="Arimo"/>
            </a:endParaRPr>
          </a:p>
          <a:p>
            <a:pPr algn="just">
              <a:lnSpc>
                <a:spcPts val="1567"/>
              </a:lnSpc>
              <a:spcBef>
                <a:spcPct val="0"/>
              </a:spcBef>
            </a:pPr>
            <a:endParaRPr lang="en-US" sz="1399" dirty="0">
              <a:solidFill>
                <a:srgbClr val="000000"/>
              </a:solidFill>
              <a:latin typeface="Arimo"/>
            </a:endParaRPr>
          </a:p>
        </p:txBody>
      </p:sp>
      <p:sp>
        <p:nvSpPr>
          <p:cNvPr id="21" name="TextBox 21"/>
          <p:cNvSpPr txBox="1"/>
          <p:nvPr/>
        </p:nvSpPr>
        <p:spPr>
          <a:xfrm>
            <a:off x="5776565" y="4845529"/>
            <a:ext cx="3418823" cy="338068"/>
          </a:xfrm>
          <a:prstGeom prst="rect">
            <a:avLst/>
          </a:prstGeom>
        </p:spPr>
        <p:txBody>
          <a:bodyPr lIns="0" tIns="0" rIns="0" bIns="0" rtlCol="0" anchor="t">
            <a:spAutoFit/>
          </a:bodyPr>
          <a:lstStyle/>
          <a:p>
            <a:pPr>
              <a:lnSpc>
                <a:spcPts val="2617"/>
              </a:lnSpc>
            </a:pPr>
            <a:r>
              <a:rPr lang="en-US" sz="2336" dirty="0">
                <a:solidFill>
                  <a:srgbClr val="000000"/>
                </a:solidFill>
                <a:latin typeface="Antonio Bold"/>
              </a:rPr>
              <a:t>PRIONS</a:t>
            </a:r>
          </a:p>
        </p:txBody>
      </p:sp>
      <p:pic>
        <p:nvPicPr>
          <p:cNvPr id="25" name="Picture 24"/>
          <p:cNvPicPr>
            <a:picLocks noChangeAspect="1"/>
          </p:cNvPicPr>
          <p:nvPr/>
        </p:nvPicPr>
        <p:blipFill>
          <a:blip r:embed="rId10"/>
          <a:stretch>
            <a:fillRect/>
          </a:stretch>
        </p:blipFill>
        <p:spPr>
          <a:xfrm>
            <a:off x="253797" y="2957726"/>
            <a:ext cx="3596952" cy="634039"/>
          </a:xfrm>
          <a:prstGeom prst="rect">
            <a:avLst/>
          </a:prstGeom>
        </p:spPr>
      </p:pic>
      <p:sp>
        <p:nvSpPr>
          <p:cNvPr id="17" name="TextBox 14">
            <a:extLst>
              <a:ext uri="{FF2B5EF4-FFF2-40B4-BE49-F238E27FC236}">
                <a16:creationId xmlns:a16="http://schemas.microsoft.com/office/drawing/2014/main" id="{BAB0C873-F318-9B72-4D06-DFA0BECD58ED}"/>
              </a:ext>
            </a:extLst>
          </p:cNvPr>
          <p:cNvSpPr txBox="1"/>
          <p:nvPr/>
        </p:nvSpPr>
        <p:spPr>
          <a:xfrm>
            <a:off x="1636966" y="810386"/>
            <a:ext cx="3849130" cy="1698580"/>
          </a:xfrm>
          <a:prstGeom prst="rect">
            <a:avLst/>
          </a:prstGeom>
        </p:spPr>
        <p:txBody>
          <a:bodyPr lIns="0" tIns="0" rIns="0" bIns="0" rtlCol="0" anchor="t">
            <a:spAutoFit/>
          </a:bodyPr>
          <a:lstStyle/>
          <a:p>
            <a:pPr>
              <a:lnSpc>
                <a:spcPts val="6644"/>
              </a:lnSpc>
            </a:pPr>
            <a:r>
              <a:rPr lang="en-US" sz="5933" dirty="0">
                <a:solidFill>
                  <a:srgbClr val="000000"/>
                </a:solidFill>
                <a:latin typeface="Antonio Bold"/>
              </a:rPr>
              <a:t>JOURS DE PRIERE</a:t>
            </a:r>
          </a:p>
        </p:txBody>
      </p:sp>
      <p:sp>
        <p:nvSpPr>
          <p:cNvPr id="22" name="TextBox 19">
            <a:extLst>
              <a:ext uri="{FF2B5EF4-FFF2-40B4-BE49-F238E27FC236}">
                <a16:creationId xmlns:a16="http://schemas.microsoft.com/office/drawing/2014/main" id="{38687D5B-7E55-23BD-0C8C-D47D224F1995}"/>
              </a:ext>
            </a:extLst>
          </p:cNvPr>
          <p:cNvSpPr txBox="1"/>
          <p:nvPr/>
        </p:nvSpPr>
        <p:spPr>
          <a:xfrm>
            <a:off x="0" y="508350"/>
            <a:ext cx="1754835" cy="2410916"/>
          </a:xfrm>
          <a:prstGeom prst="rect">
            <a:avLst/>
          </a:prstGeom>
        </p:spPr>
        <p:txBody>
          <a:bodyPr wrap="square" lIns="0" tIns="0" rIns="0" bIns="0" rtlCol="0" anchor="t">
            <a:spAutoFit/>
          </a:bodyPr>
          <a:lstStyle/>
          <a:p>
            <a:pPr algn="ctr">
              <a:lnSpc>
                <a:spcPts val="18757"/>
              </a:lnSpc>
            </a:pPr>
            <a:r>
              <a:rPr lang="en-US" sz="13398" dirty="0">
                <a:solidFill>
                  <a:srgbClr val="000000"/>
                </a:solidFill>
                <a:latin typeface="Antonio Bold"/>
              </a:rPr>
              <a:t>10</a:t>
            </a:r>
          </a:p>
        </p:txBody>
      </p:sp>
      <p:pic>
        <p:nvPicPr>
          <p:cNvPr id="23" name="Picture 22">
            <a:extLst>
              <a:ext uri="{FF2B5EF4-FFF2-40B4-BE49-F238E27FC236}">
                <a16:creationId xmlns:a16="http://schemas.microsoft.com/office/drawing/2014/main" id="{B66CF299-DAE0-9BBE-6691-DCDEC5B48FD8}"/>
              </a:ext>
            </a:extLst>
          </p:cNvPr>
          <p:cNvPicPr>
            <a:picLocks noChangeAspect="1"/>
          </p:cNvPicPr>
          <p:nvPr/>
        </p:nvPicPr>
        <p:blipFill>
          <a:blip r:embed="rId11"/>
          <a:stretch>
            <a:fillRect/>
          </a:stretch>
        </p:blipFill>
        <p:spPr>
          <a:xfrm>
            <a:off x="194396" y="137039"/>
            <a:ext cx="7907197" cy="506012"/>
          </a:xfrm>
          <a:prstGeom prst="rect">
            <a:avLst/>
          </a:prstGeom>
        </p:spPr>
      </p:pic>
      <p:grpSp>
        <p:nvGrpSpPr>
          <p:cNvPr id="31" name="Group 8">
            <a:extLst>
              <a:ext uri="{FF2B5EF4-FFF2-40B4-BE49-F238E27FC236}">
                <a16:creationId xmlns:a16="http://schemas.microsoft.com/office/drawing/2014/main" id="{A942EFEC-0DB1-993F-B6EF-2BCBC28ADA62}"/>
              </a:ext>
            </a:extLst>
          </p:cNvPr>
          <p:cNvGrpSpPr/>
          <p:nvPr/>
        </p:nvGrpSpPr>
        <p:grpSpPr>
          <a:xfrm>
            <a:off x="0" y="10147300"/>
            <a:ext cx="7575310" cy="657973"/>
            <a:chOff x="0" y="0"/>
            <a:chExt cx="2866315" cy="188953"/>
          </a:xfrm>
        </p:grpSpPr>
        <p:sp>
          <p:nvSpPr>
            <p:cNvPr id="32" name="Freeform 9">
              <a:extLst>
                <a:ext uri="{FF2B5EF4-FFF2-40B4-BE49-F238E27FC236}">
                  <a16:creationId xmlns:a16="http://schemas.microsoft.com/office/drawing/2014/main" id="{9C19BE23-AB31-8D13-6D96-45CC19650490}"/>
                </a:ext>
              </a:extLst>
            </p:cNvPr>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CBD6DF"/>
            </a:solidFill>
          </p:spPr>
          <p:txBody>
            <a:bodyPr/>
            <a:lstStyle/>
            <a:p>
              <a:endParaRPr lang="en-US"/>
            </a:p>
          </p:txBody>
        </p:sp>
        <p:sp>
          <p:nvSpPr>
            <p:cNvPr id="33" name="TextBox 10">
              <a:extLst>
                <a:ext uri="{FF2B5EF4-FFF2-40B4-BE49-F238E27FC236}">
                  <a16:creationId xmlns:a16="http://schemas.microsoft.com/office/drawing/2014/main" id="{35CACA33-0E28-A8A6-00F6-55A85C927F33}"/>
                </a:ext>
              </a:extLst>
            </p:cNvPr>
            <p:cNvSpPr txBox="1"/>
            <p:nvPr/>
          </p:nvSpPr>
          <p:spPr>
            <a:xfrm>
              <a:off x="0" y="19050"/>
              <a:ext cx="2866315" cy="169903"/>
            </a:xfrm>
            <a:prstGeom prst="rect">
              <a:avLst/>
            </a:prstGeom>
          </p:spPr>
          <p:txBody>
            <a:bodyPr lIns="50800" tIns="50800" rIns="50800" bIns="50800" rtlCol="0" anchor="ctr"/>
            <a:lstStyle/>
            <a:p>
              <a:pPr algn="ctr">
                <a:lnSpc>
                  <a:spcPts val="1597"/>
                </a:lnSpc>
              </a:pPr>
              <a:endParaRPr/>
            </a:p>
          </p:txBody>
        </p:sp>
      </p:grpSp>
      <p:pic>
        <p:nvPicPr>
          <p:cNvPr id="34" name="Picture 33">
            <a:extLst>
              <a:ext uri="{FF2B5EF4-FFF2-40B4-BE49-F238E27FC236}">
                <a16:creationId xmlns:a16="http://schemas.microsoft.com/office/drawing/2014/main" id="{A23AAEE5-BA1A-7E8D-ABB8-0637E49A1BAC}"/>
              </a:ext>
            </a:extLst>
          </p:cNvPr>
          <p:cNvPicPr>
            <a:picLocks noChangeAspect="1"/>
          </p:cNvPicPr>
          <p:nvPr/>
        </p:nvPicPr>
        <p:blipFill>
          <a:blip r:embed="rId12"/>
          <a:stretch>
            <a:fillRect/>
          </a:stretch>
        </p:blipFill>
        <p:spPr>
          <a:xfrm>
            <a:off x="4237749" y="10160135"/>
            <a:ext cx="2231329" cy="579170"/>
          </a:xfrm>
          <a:prstGeom prst="rect">
            <a:avLst/>
          </a:prstGeom>
        </p:spPr>
      </p:pic>
      <p:sp>
        <p:nvSpPr>
          <p:cNvPr id="35" name="Freeform 11">
            <a:extLst>
              <a:ext uri="{FF2B5EF4-FFF2-40B4-BE49-F238E27FC236}">
                <a16:creationId xmlns:a16="http://schemas.microsoft.com/office/drawing/2014/main" id="{6E9E2BDC-0B7D-C7CD-1839-239A3A88F066}"/>
              </a:ext>
            </a:extLst>
          </p:cNvPr>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13"/>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341762" y="-296385"/>
            <a:ext cx="8159779"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F8CE63"/>
            </a:solidFill>
          </p:spPr>
          <p:txBody>
            <a:bodyPr/>
            <a:lstStyle/>
            <a:p>
              <a:endParaRPr lang="en-US"/>
            </a:p>
          </p:txBody>
        </p:sp>
        <p:sp>
          <p:nvSpPr>
            <p:cNvPr id="4" name="TextBox 4"/>
            <p:cNvSpPr txBox="1"/>
            <p:nvPr/>
          </p:nvSpPr>
          <p:spPr>
            <a:xfrm>
              <a:off x="0" y="-47625"/>
              <a:ext cx="2924280" cy="1156199"/>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0" y="8699501"/>
            <a:ext cx="2635250" cy="2106250"/>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F8CE63"/>
            </a:solidFill>
          </p:spPr>
          <p:txBody>
            <a:bodyPr/>
            <a:lstStyle/>
            <a:p>
              <a:endParaRPr lang="en-US"/>
            </a:p>
          </p:txBody>
        </p:sp>
        <p:sp>
          <p:nvSpPr>
            <p:cNvPr id="7" name="TextBox 7"/>
            <p:cNvSpPr txBox="1"/>
            <p:nvPr/>
          </p:nvSpPr>
          <p:spPr>
            <a:xfrm>
              <a:off x="0" y="-47625"/>
              <a:ext cx="988945" cy="944825"/>
            </a:xfrm>
            <a:prstGeom prst="rect">
              <a:avLst/>
            </a:prstGeom>
          </p:spPr>
          <p:txBody>
            <a:bodyPr lIns="50800" tIns="50800" rIns="50800" bIns="50800" rtlCol="0" anchor="ctr"/>
            <a:lstStyle/>
            <a:p>
              <a:pPr algn="ctr">
                <a:lnSpc>
                  <a:spcPts val="1960"/>
                </a:lnSpc>
                <a:spcBef>
                  <a:spcPct val="0"/>
                </a:spcBef>
              </a:pPr>
              <a:endParaRPr/>
            </a:p>
          </p:txBody>
        </p:sp>
      </p:grpSp>
      <p:grpSp>
        <p:nvGrpSpPr>
          <p:cNvPr id="8" name="Group 8"/>
          <p:cNvGrpSpPr/>
          <p:nvPr/>
        </p:nvGrpSpPr>
        <p:grpSpPr>
          <a:xfrm>
            <a:off x="-1" y="10147300"/>
            <a:ext cx="7556501" cy="658451"/>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F8CE63"/>
            </a:solidFill>
          </p:spPr>
          <p:txBody>
            <a:bodyPr/>
            <a:lstStyle/>
            <a:p>
              <a:endParaRPr lang="en-US"/>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a:p>
          </p:txBody>
        </p:sp>
      </p:grpSp>
      <p:sp>
        <p:nvSpPr>
          <p:cNvPr id="12" name="Freeform 12"/>
          <p:cNvSpPr/>
          <p:nvPr/>
        </p:nvSpPr>
        <p:spPr>
          <a:xfrm>
            <a:off x="4420423" y="506366"/>
            <a:ext cx="2383577" cy="2729189"/>
          </a:xfrm>
          <a:custGeom>
            <a:avLst/>
            <a:gdLst/>
            <a:ahLst/>
            <a:cxnLst/>
            <a:rect l="l" t="t" r="r" b="b"/>
            <a:pathLst>
              <a:path w="2383577" h="2729189">
                <a:moveTo>
                  <a:pt x="0" y="0"/>
                </a:moveTo>
                <a:lnTo>
                  <a:pt x="2383577" y="0"/>
                </a:lnTo>
                <a:lnTo>
                  <a:pt x="2383577" y="2729190"/>
                </a:lnTo>
                <a:lnTo>
                  <a:pt x="0" y="2729190"/>
                </a:lnTo>
                <a:lnTo>
                  <a:pt x="0" y="0"/>
                </a:lnTo>
                <a:close/>
              </a:path>
            </a:pathLst>
          </a:custGeom>
          <a:blipFill>
            <a:blip r:embed="rId2"/>
            <a:stretch>
              <a:fillRect t="-18930" b="-11910"/>
            </a:stretch>
          </a:blipFill>
        </p:spPr>
        <p:txBody>
          <a:bodyPr/>
          <a:lstStyle/>
          <a:p>
            <a:endParaRPr lang="en-US"/>
          </a:p>
        </p:txBody>
      </p:sp>
      <p:sp>
        <p:nvSpPr>
          <p:cNvPr id="13" name="Freeform 13"/>
          <p:cNvSpPr/>
          <p:nvPr/>
        </p:nvSpPr>
        <p:spPr>
          <a:xfrm>
            <a:off x="1088083" y="8361493"/>
            <a:ext cx="948581" cy="1764802"/>
          </a:xfrm>
          <a:custGeom>
            <a:avLst/>
            <a:gdLst/>
            <a:ahLst/>
            <a:cxnLst/>
            <a:rect l="l" t="t" r="r" b="b"/>
            <a:pathLst>
              <a:path w="948581" h="1764802">
                <a:moveTo>
                  <a:pt x="0" y="0"/>
                </a:moveTo>
                <a:lnTo>
                  <a:pt x="948581" y="0"/>
                </a:lnTo>
                <a:lnTo>
                  <a:pt x="948581" y="1764802"/>
                </a:lnTo>
                <a:lnTo>
                  <a:pt x="0" y="17648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TextBox 15"/>
          <p:cNvSpPr txBox="1"/>
          <p:nvPr/>
        </p:nvSpPr>
        <p:spPr>
          <a:xfrm>
            <a:off x="400176" y="3052003"/>
            <a:ext cx="3418823" cy="338068"/>
          </a:xfrm>
          <a:prstGeom prst="rect">
            <a:avLst/>
          </a:prstGeom>
        </p:spPr>
        <p:txBody>
          <a:bodyPr lIns="0" tIns="0" rIns="0" bIns="0" rtlCol="0" anchor="t">
            <a:spAutoFit/>
          </a:bodyPr>
          <a:lstStyle/>
          <a:p>
            <a:pPr>
              <a:lnSpc>
                <a:spcPts val="2617"/>
              </a:lnSpc>
            </a:pPr>
            <a:r>
              <a:rPr lang="fr-FR" sz="2336" dirty="0">
                <a:solidFill>
                  <a:srgbClr val="000000"/>
                </a:solidFill>
                <a:latin typeface="Antonio Bold"/>
              </a:rPr>
              <a:t>JOUR 5 - PRIER COMME JÉSUS</a:t>
            </a:r>
            <a:endParaRPr lang="en-US" sz="2336" dirty="0">
              <a:solidFill>
                <a:srgbClr val="000000"/>
              </a:solidFill>
              <a:latin typeface="Antonio Bold"/>
            </a:endParaRPr>
          </a:p>
        </p:txBody>
      </p:sp>
      <p:sp>
        <p:nvSpPr>
          <p:cNvPr id="16" name="TextBox 16"/>
          <p:cNvSpPr txBox="1"/>
          <p:nvPr/>
        </p:nvSpPr>
        <p:spPr>
          <a:xfrm>
            <a:off x="407829" y="3518094"/>
            <a:ext cx="3330298" cy="5129609"/>
          </a:xfrm>
          <a:prstGeom prst="rect">
            <a:avLst/>
          </a:prstGeom>
        </p:spPr>
        <p:txBody>
          <a:bodyPr lIns="0" tIns="0" rIns="0" bIns="0" rtlCol="0" anchor="t">
            <a:spAutoFit/>
          </a:bodyPr>
          <a:lstStyle/>
          <a:p>
            <a:pPr algn="just">
              <a:lnSpc>
                <a:spcPts val="1568"/>
              </a:lnSpc>
            </a:pPr>
            <a:r>
              <a:rPr lang="fr-FR" sz="1400" dirty="0">
                <a:solidFill>
                  <a:srgbClr val="000000"/>
                </a:solidFill>
                <a:latin typeface="Arimo"/>
              </a:rPr>
              <a:t>Lorsque vous priez, vous devez donc le faire de la manière suivante : "Notre Père qui est aux cieux, nous prions pour que ton nom soit toujours sanctifié. Nous prions pour que ton règne vienne. Nous prions pour que ce que tu veux soit fait, ici sur la terre comme au ciel</a:t>
            </a:r>
            <a:r>
              <a:rPr lang="en-US" sz="1400" dirty="0">
                <a:solidFill>
                  <a:srgbClr val="000000"/>
                </a:solidFill>
                <a:latin typeface="Arimo"/>
              </a:rPr>
              <a:t>. (Matt. 6:9, 10, ICB)  </a:t>
            </a:r>
          </a:p>
          <a:p>
            <a:pPr algn="just">
              <a:lnSpc>
                <a:spcPts val="1568"/>
              </a:lnSpc>
            </a:pPr>
            <a:endParaRPr lang="en-US" sz="1400" dirty="0">
              <a:solidFill>
                <a:srgbClr val="000000"/>
              </a:solidFill>
              <a:latin typeface="Arimo"/>
            </a:endParaRPr>
          </a:p>
          <a:p>
            <a:pPr algn="just">
              <a:lnSpc>
                <a:spcPts val="1568"/>
              </a:lnSpc>
            </a:pPr>
            <a:r>
              <a:rPr lang="en-US" sz="1400" dirty="0">
                <a:solidFill>
                  <a:srgbClr val="000000"/>
                </a:solidFill>
                <a:latin typeface="Arimo"/>
              </a:rPr>
              <a:t> </a:t>
            </a:r>
            <a:r>
              <a:rPr lang="fr-FR" sz="1400" dirty="0">
                <a:solidFill>
                  <a:srgbClr val="000000"/>
                </a:solidFill>
                <a:latin typeface="Arimo"/>
              </a:rPr>
              <a:t>Jésus a été très heureux lorsque ses disciples lui ont demandé comment prier ! Il était ravi qu'ils veuillent parler à leur Père céleste comme il le faisait.</a:t>
            </a:r>
            <a:endParaRPr lang="en-US" sz="1400" dirty="0">
              <a:solidFill>
                <a:srgbClr val="000000"/>
              </a:solidFill>
              <a:latin typeface="Arimo"/>
            </a:endParaRPr>
          </a:p>
          <a:p>
            <a:pPr algn="just">
              <a:lnSpc>
                <a:spcPts val="1568"/>
              </a:lnSpc>
            </a:pPr>
            <a:endParaRPr lang="en-US" sz="1400" dirty="0">
              <a:solidFill>
                <a:srgbClr val="000000"/>
              </a:solidFill>
              <a:latin typeface="Arimo"/>
            </a:endParaRPr>
          </a:p>
          <a:p>
            <a:pPr algn="just">
              <a:lnSpc>
                <a:spcPts val="1568"/>
              </a:lnSpc>
            </a:pPr>
            <a:r>
              <a:rPr lang="fr-FR" sz="1400" dirty="0">
                <a:solidFill>
                  <a:srgbClr val="000000"/>
                </a:solidFill>
                <a:latin typeface="Arimo"/>
              </a:rPr>
              <a:t> Jésus a commencé sa prière spéciale par "Notre père !". Lorsque nous prions, nous joignons souvent les mains. Mais nous pouvons aussi nous donner un gros câlin de Dieu et imaginer sa joie chaque fois que nous prenons le temps de lui parler ! Il nous accueille avec un GROS câlin, puis il nous fait asseoir sur ses GROS genoux, prêt à nous écouter, comme le plus merveilleux des papas de la terre !</a:t>
            </a:r>
            <a:r>
              <a:rPr lang="en-US" sz="1400" dirty="0">
                <a:solidFill>
                  <a:srgbClr val="000000"/>
                </a:solidFill>
                <a:latin typeface="Arimo"/>
              </a:rPr>
              <a:t> </a:t>
            </a:r>
          </a:p>
          <a:p>
            <a:pPr algn="just">
              <a:lnSpc>
                <a:spcPts val="1568"/>
              </a:lnSpc>
              <a:spcBef>
                <a:spcPct val="0"/>
              </a:spcBef>
            </a:pPr>
            <a:endParaRPr lang="en-US" sz="1400" dirty="0">
              <a:solidFill>
                <a:srgbClr val="000000"/>
              </a:solidFill>
              <a:latin typeface="Arimo"/>
            </a:endParaRPr>
          </a:p>
        </p:txBody>
      </p:sp>
      <p:sp>
        <p:nvSpPr>
          <p:cNvPr id="17" name="TextBox 17"/>
          <p:cNvSpPr txBox="1"/>
          <p:nvPr/>
        </p:nvSpPr>
        <p:spPr>
          <a:xfrm>
            <a:off x="3977548" y="3366656"/>
            <a:ext cx="3334235" cy="6771084"/>
          </a:xfrm>
          <a:prstGeom prst="rect">
            <a:avLst/>
          </a:prstGeom>
        </p:spPr>
        <p:txBody>
          <a:bodyPr wrap="square" lIns="0" tIns="0" rIns="0" bIns="0" rtlCol="0" anchor="t">
            <a:spAutoFit/>
          </a:bodyPr>
          <a:lstStyle/>
          <a:p>
            <a:pPr algn="just">
              <a:lnSpc>
                <a:spcPts val="1567"/>
              </a:lnSpc>
            </a:pPr>
            <a:r>
              <a:rPr lang="fr-FR" sz="1399" dirty="0">
                <a:solidFill>
                  <a:srgbClr val="000000"/>
                </a:solidFill>
                <a:latin typeface="Arimo"/>
              </a:rPr>
              <a:t>Jésus a loué Dieu pour sa sainteté, sa sagesse et son amour parfaits. Jésus voulait que la sagesse, l'amour, la joie, la paix et la grâce de Dieu soient vécus sur terre comme au ciel, afin que chacun puisse voir et ressentir à quel point il est merveilleux de vivre dans le royaume éternel de Dieu.</a:t>
            </a:r>
          </a:p>
          <a:p>
            <a:pPr algn="just">
              <a:lnSpc>
                <a:spcPts val="1567"/>
              </a:lnSpc>
            </a:pPr>
            <a:r>
              <a:rPr lang="en-US" sz="1399" dirty="0">
                <a:solidFill>
                  <a:srgbClr val="000000"/>
                </a:solidFill>
                <a:latin typeface="Arimo"/>
              </a:rPr>
              <a:t> </a:t>
            </a:r>
          </a:p>
          <a:p>
            <a:pPr algn="just">
              <a:lnSpc>
                <a:spcPts val="1567"/>
              </a:lnSpc>
            </a:pPr>
            <a:r>
              <a:rPr lang="fr-FR" sz="1399" dirty="0">
                <a:solidFill>
                  <a:srgbClr val="000000"/>
                </a:solidFill>
                <a:latin typeface="Arimo"/>
              </a:rPr>
              <a:t>Jésus a prié pour avoir assez de nourriture pour une journée. Il n'a pas donné à Dieu une longue liste de "désirs". Ensuite, Jésus a prié pour que nous pardonnions aux autres, tout comme Dieu nous pardonne, afin que nous puissions partager son amour avec les autres</a:t>
            </a:r>
            <a:r>
              <a:rPr lang="en-US" sz="1399" dirty="0">
                <a:solidFill>
                  <a:srgbClr val="000000"/>
                </a:solidFill>
                <a:latin typeface="Arimo"/>
              </a:rPr>
              <a:t>. </a:t>
            </a:r>
          </a:p>
          <a:p>
            <a:pPr algn="just">
              <a:lnSpc>
                <a:spcPts val="1567"/>
              </a:lnSpc>
            </a:pPr>
            <a:endParaRPr lang="en-US" sz="1399" dirty="0">
              <a:solidFill>
                <a:srgbClr val="000000"/>
              </a:solidFill>
              <a:latin typeface="Arimo"/>
            </a:endParaRPr>
          </a:p>
          <a:p>
            <a:pPr algn="just">
              <a:lnSpc>
                <a:spcPts val="1567"/>
              </a:lnSpc>
            </a:pPr>
            <a:r>
              <a:rPr lang="en-US" sz="1399" dirty="0">
                <a:solidFill>
                  <a:srgbClr val="000000"/>
                </a:solidFill>
                <a:latin typeface="Arimo"/>
              </a:rPr>
              <a:t> </a:t>
            </a:r>
            <a:r>
              <a:rPr lang="fr-FR" sz="1399" dirty="0">
                <a:solidFill>
                  <a:srgbClr val="000000"/>
                </a:solidFill>
                <a:latin typeface="Arimo"/>
              </a:rPr>
              <a:t>Enfin, il a demandé à Dieu de nous aider à faire les bons choix qui nous conduisent vers ses voies sages, aimantes et pacifiques, et de nous secourir lorsque nous faisons de mauvais choix. Notre Père aimant, Dieu, sait que nous sommes humains et que nous commettons des erreurs. Mais il sera toujours là pour nous aider parce qu'il nous aime !</a:t>
            </a:r>
          </a:p>
          <a:p>
            <a:pPr algn="just">
              <a:lnSpc>
                <a:spcPts val="1567"/>
              </a:lnSpc>
            </a:pPr>
            <a:endParaRPr lang="en-US" sz="1399" dirty="0">
              <a:solidFill>
                <a:srgbClr val="000000"/>
              </a:solidFill>
              <a:latin typeface="Arimo"/>
            </a:endParaRPr>
          </a:p>
          <a:p>
            <a:pPr algn="just">
              <a:lnSpc>
                <a:spcPts val="1567"/>
              </a:lnSpc>
            </a:pPr>
            <a:r>
              <a:rPr lang="en-US" sz="1399" dirty="0">
                <a:solidFill>
                  <a:srgbClr val="000000"/>
                </a:solidFill>
                <a:latin typeface="Arimo"/>
              </a:rPr>
              <a:t> </a:t>
            </a:r>
            <a:r>
              <a:rPr lang="fr-FR" sz="1399" dirty="0">
                <a:solidFill>
                  <a:srgbClr val="000000"/>
                </a:solidFill>
                <a:latin typeface="Arimo"/>
              </a:rPr>
              <a:t>Quelle belle prière ! Chaque fois que tu pries, souviens-toi de la manière dont Jésus s'adressait à son Père, et parle-lui simplement et ouvertement, en te rappelant qu'il t'aime toujours.</a:t>
            </a:r>
            <a:r>
              <a:rPr lang="en-US" sz="1399" dirty="0">
                <a:solidFill>
                  <a:srgbClr val="000000"/>
                </a:solidFill>
                <a:latin typeface="Arimo"/>
              </a:rPr>
              <a:t>. </a:t>
            </a:r>
          </a:p>
        </p:txBody>
      </p:sp>
      <p:sp>
        <p:nvSpPr>
          <p:cNvPr id="19" name="TextBox 14">
            <a:extLst>
              <a:ext uri="{FF2B5EF4-FFF2-40B4-BE49-F238E27FC236}">
                <a16:creationId xmlns:a16="http://schemas.microsoft.com/office/drawing/2014/main" id="{C8966A5E-CEA5-B647-CEEA-35B2418EC1FA}"/>
              </a:ext>
            </a:extLst>
          </p:cNvPr>
          <p:cNvSpPr txBox="1"/>
          <p:nvPr/>
        </p:nvSpPr>
        <p:spPr>
          <a:xfrm>
            <a:off x="1636966" y="810386"/>
            <a:ext cx="3849130" cy="1698580"/>
          </a:xfrm>
          <a:prstGeom prst="rect">
            <a:avLst/>
          </a:prstGeom>
        </p:spPr>
        <p:txBody>
          <a:bodyPr lIns="0" tIns="0" rIns="0" bIns="0" rtlCol="0" anchor="t">
            <a:spAutoFit/>
          </a:bodyPr>
          <a:lstStyle/>
          <a:p>
            <a:pPr>
              <a:lnSpc>
                <a:spcPts val="6644"/>
              </a:lnSpc>
            </a:pPr>
            <a:r>
              <a:rPr lang="en-US" sz="5933" dirty="0">
                <a:solidFill>
                  <a:srgbClr val="000000"/>
                </a:solidFill>
                <a:latin typeface="Antonio Bold"/>
              </a:rPr>
              <a:t>JOURS DE PRIERE</a:t>
            </a:r>
          </a:p>
        </p:txBody>
      </p:sp>
      <p:sp>
        <p:nvSpPr>
          <p:cNvPr id="20" name="TextBox 19">
            <a:extLst>
              <a:ext uri="{FF2B5EF4-FFF2-40B4-BE49-F238E27FC236}">
                <a16:creationId xmlns:a16="http://schemas.microsoft.com/office/drawing/2014/main" id="{6B96274B-5CE2-D18A-95E9-0DDB0117832F}"/>
              </a:ext>
            </a:extLst>
          </p:cNvPr>
          <p:cNvSpPr txBox="1"/>
          <p:nvPr/>
        </p:nvSpPr>
        <p:spPr>
          <a:xfrm>
            <a:off x="0" y="508350"/>
            <a:ext cx="1754835" cy="2410916"/>
          </a:xfrm>
          <a:prstGeom prst="rect">
            <a:avLst/>
          </a:prstGeom>
        </p:spPr>
        <p:txBody>
          <a:bodyPr wrap="square" lIns="0" tIns="0" rIns="0" bIns="0" rtlCol="0" anchor="t">
            <a:spAutoFit/>
          </a:bodyPr>
          <a:lstStyle/>
          <a:p>
            <a:pPr algn="ctr">
              <a:lnSpc>
                <a:spcPts val="18757"/>
              </a:lnSpc>
            </a:pPr>
            <a:r>
              <a:rPr lang="en-US" sz="13398" dirty="0">
                <a:solidFill>
                  <a:srgbClr val="000000"/>
                </a:solidFill>
                <a:latin typeface="Antonio Bold"/>
              </a:rPr>
              <a:t>10</a:t>
            </a:r>
          </a:p>
        </p:txBody>
      </p:sp>
      <p:pic>
        <p:nvPicPr>
          <p:cNvPr id="21" name="Picture 20">
            <a:extLst>
              <a:ext uri="{FF2B5EF4-FFF2-40B4-BE49-F238E27FC236}">
                <a16:creationId xmlns:a16="http://schemas.microsoft.com/office/drawing/2014/main" id="{98E80BC1-3AFB-763E-2584-06B588383D22}"/>
              </a:ext>
            </a:extLst>
          </p:cNvPr>
          <p:cNvPicPr>
            <a:picLocks noChangeAspect="1"/>
          </p:cNvPicPr>
          <p:nvPr/>
        </p:nvPicPr>
        <p:blipFill>
          <a:blip r:embed="rId5"/>
          <a:stretch>
            <a:fillRect/>
          </a:stretch>
        </p:blipFill>
        <p:spPr>
          <a:xfrm>
            <a:off x="194396" y="137039"/>
            <a:ext cx="7907197" cy="506012"/>
          </a:xfrm>
          <a:prstGeom prst="rect">
            <a:avLst/>
          </a:prstGeom>
        </p:spPr>
      </p:pic>
      <p:pic>
        <p:nvPicPr>
          <p:cNvPr id="26" name="Picture 25">
            <a:extLst>
              <a:ext uri="{FF2B5EF4-FFF2-40B4-BE49-F238E27FC236}">
                <a16:creationId xmlns:a16="http://schemas.microsoft.com/office/drawing/2014/main" id="{D76C645A-670C-65BE-5433-F4ED7D9D9332}"/>
              </a:ext>
            </a:extLst>
          </p:cNvPr>
          <p:cNvPicPr>
            <a:picLocks noChangeAspect="1"/>
          </p:cNvPicPr>
          <p:nvPr/>
        </p:nvPicPr>
        <p:blipFill>
          <a:blip r:embed="rId6"/>
          <a:stretch>
            <a:fillRect/>
          </a:stretch>
        </p:blipFill>
        <p:spPr>
          <a:xfrm>
            <a:off x="4237749" y="10160135"/>
            <a:ext cx="2231329" cy="579170"/>
          </a:xfrm>
          <a:prstGeom prst="rect">
            <a:avLst/>
          </a:prstGeom>
        </p:spPr>
      </p:pic>
      <p:sp>
        <p:nvSpPr>
          <p:cNvPr id="27" name="Freeform 11">
            <a:extLst>
              <a:ext uri="{FF2B5EF4-FFF2-40B4-BE49-F238E27FC236}">
                <a16:creationId xmlns:a16="http://schemas.microsoft.com/office/drawing/2014/main" id="{41DF18BB-1E30-83ED-4FAF-4F45021DE527}"/>
              </a:ext>
            </a:extLst>
          </p:cNvPr>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7"/>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2151</TotalTime>
  <Words>6022</Words>
  <Application>Microsoft Macintosh PowerPoint</Application>
  <PresentationFormat>Custom</PresentationFormat>
  <Paragraphs>284</Paragraphs>
  <Slides>20</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Calibri</vt:lpstr>
      <vt:lpstr>Antonio Bold</vt:lpstr>
      <vt:lpstr>Arimo</vt:lpstr>
      <vt:lpstr>Arial</vt:lpstr>
      <vt:lpstr>Canva Sans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 Days of Prayer for kids</dc:title>
  <dc:creator>OMOBONIKE Sessou</dc:creator>
  <cp:lastModifiedBy>Itin, Nilde</cp:lastModifiedBy>
  <cp:revision>72</cp:revision>
  <dcterms:created xsi:type="dcterms:W3CDTF">2006-08-16T00:00:00Z</dcterms:created>
  <dcterms:modified xsi:type="dcterms:W3CDTF">2023-11-29T00:22:16Z</dcterms:modified>
  <dc:identifier>DAFxberFrwY</dc:identifier>
</cp:coreProperties>
</file>